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755" r:id="rId4"/>
  </p:sldMasterIdLst>
  <p:notesMasterIdLst>
    <p:notesMasterId r:id="rId38"/>
  </p:notesMasterIdLst>
  <p:handoutMasterIdLst>
    <p:handoutMasterId r:id="rId39"/>
  </p:handoutMasterIdLst>
  <p:sldIdLst>
    <p:sldId id="504" r:id="rId5"/>
    <p:sldId id="508" r:id="rId6"/>
    <p:sldId id="321" r:id="rId7"/>
    <p:sldId id="338" r:id="rId8"/>
    <p:sldId id="324" r:id="rId9"/>
    <p:sldId id="514" r:id="rId10"/>
    <p:sldId id="342" r:id="rId11"/>
    <p:sldId id="355" r:id="rId12"/>
    <p:sldId id="360" r:id="rId13"/>
    <p:sldId id="345" r:id="rId14"/>
    <p:sldId id="507" r:id="rId15"/>
    <p:sldId id="327" r:id="rId16"/>
    <p:sldId id="328" r:id="rId17"/>
    <p:sldId id="340" r:id="rId18"/>
    <p:sldId id="341" r:id="rId19"/>
    <p:sldId id="517" r:id="rId20"/>
    <p:sldId id="329" r:id="rId21"/>
    <p:sldId id="358" r:id="rId22"/>
    <p:sldId id="349" r:id="rId23"/>
    <p:sldId id="512" r:id="rId24"/>
    <p:sldId id="334" r:id="rId25"/>
    <p:sldId id="351" r:id="rId26"/>
    <p:sldId id="331" r:id="rId27"/>
    <p:sldId id="523" r:id="rId28"/>
    <p:sldId id="326" r:id="rId29"/>
    <p:sldId id="513" r:id="rId30"/>
    <p:sldId id="353" r:id="rId31"/>
    <p:sldId id="506" r:id="rId32"/>
    <p:sldId id="515" r:id="rId33"/>
    <p:sldId id="332" r:id="rId34"/>
    <p:sldId id="522" r:id="rId35"/>
    <p:sldId id="337" r:id="rId36"/>
    <p:sldId id="520" r:id="rId37"/>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16" userDrawn="1">
          <p15:clr>
            <a:srgbClr val="A4A3A4"/>
          </p15:clr>
        </p15:guide>
        <p15:guide id="2" pos="1280"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13E3416-FA04-957D-15E1-16A5CA630B82}" name="Harris, Julie (CDC/GHC/DGHP)" initials="HJ(" userId="S::ggt5@cdc.gov::f314a2f1-d216-401e-99c8-e30988af447c" providerId="AD"/>
  <p188:author id="{7B023D38-FFBC-E2C2-D214-7162B76BE166}" name="Quick, Linda (CDC/GHC/DGHP)" initials="Q(" userId="S::maq2@cdc.gov::0d533c83-808d-433f-96e1-46f2a324ca7d" providerId="AD"/>
  <p188:author id="{9DE8255C-0C61-67E0-2C07-B0226780954B}" name="Dicker, Richard C. (CDC/GHC/OD) (CTR)" initials="DRC((" userId="S::rcd1@cdc.gov::f8501ca0-eb9d-456d-ad4b-eecd461a8d99" providerId="AD"/>
  <p188:author id="{35CA6E6A-2BDC-3AEC-A8DA-274ECF148F5A}" name="Shadomy, Sean (CDC/DDID/NCEZID/OD)" initials="S(" userId="S::auf4@cdc.gov::2dd13278-842f-4b96-b887-4692c6b7720f" providerId="AD"/>
  <p188:author id="{44F1E284-E9B1-5329-8243-E4483718664C}" name="Yard, Ellen E. (CDC/DDPHSIS/CGH/DGHP)" initials="Y(" userId="S::igf8@cdc.gov::19c9ef13-1d29-41fa-9fd7-59de21a7a375" providerId="AD"/>
  <p188:author id="{7E1A0B9E-0C2F-1455-9A5B-124370CFDCF0}" name="Albanna, Sara (CDC/GHC/DGHP)" initials="AS(" userId="S::uic6@cdc.gov::66ccce23-a100-40f3-9ea6-11e572d3e19a" providerId="AD"/>
  <p188:author id="{D71DB8A5-77F4-3016-5A88-EDAC4D4F1636}" name="Yard, Ellen E. (CDC/GHC/DGHP)" initials="EY" userId="S::IGF8@cdc.gov::19c9ef13-1d29-41fa-9fd7-59de21a7a375" providerId="AD"/>
  <p188:author id="{B692A5F4-97DE-BB51-F96B-B9FECA0E4692}" name="Guerra, Marta (CDC/DDPHSIS/CGH/DGHP)" initials="GM(" userId="S::hzg4@cdc.gov::d7d9e8b8-b328-4938-bdb6-031756c4f46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441C07"/>
    <a:srgbClr val="68442A"/>
    <a:srgbClr val="A2672D"/>
    <a:srgbClr val="4E3422"/>
    <a:srgbClr val="673615"/>
    <a:srgbClr val="361204"/>
    <a:srgbClr val="AF7335"/>
    <a:srgbClr val="0065A4"/>
    <a:srgbClr val="0095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776" autoAdjust="0"/>
    <p:restoredTop sz="72052" autoAdjust="0"/>
  </p:normalViewPr>
  <p:slideViewPr>
    <p:cSldViewPr>
      <p:cViewPr varScale="1">
        <p:scale>
          <a:sx n="47" d="100"/>
          <a:sy n="47" d="100"/>
        </p:scale>
        <p:origin x="936" y="40"/>
      </p:cViewPr>
      <p:guideLst>
        <p:guide orient="horz" pos="816"/>
        <p:guide pos="1280"/>
      </p:guideLst>
    </p:cSldViewPr>
  </p:slideViewPr>
  <p:outlineViewPr>
    <p:cViewPr>
      <p:scale>
        <a:sx n="33" d="100"/>
        <a:sy n="33" d="100"/>
      </p:scale>
      <p:origin x="0" y="0"/>
    </p:cViewPr>
  </p:outlineViewPr>
  <p:notesTextViewPr>
    <p:cViewPr>
      <p:scale>
        <a:sx n="125" d="100"/>
        <a:sy n="125" d="100"/>
      </p:scale>
      <p:origin x="0" y="0"/>
    </p:cViewPr>
  </p:notesTextViewPr>
  <p:sorterViewPr>
    <p:cViewPr varScale="1">
      <p:scale>
        <a:sx n="1" d="1"/>
        <a:sy n="1" d="1"/>
      </p:scale>
      <p:origin x="0" y="-4651"/>
    </p:cViewPr>
  </p:sorterViewPr>
  <p:notesViewPr>
    <p:cSldViewPr>
      <p:cViewPr varScale="1">
        <p:scale>
          <a:sx n="55" d="100"/>
          <a:sy n="55" d="100"/>
        </p:scale>
        <p:origin x="-1794" y="-7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handoutMaster" Target="handoutMasters/handout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800" b="1" dirty="0">
              <a:solidFill>
                <a:schemeClr val="tx1"/>
              </a:solidFill>
              <a:latin typeface="+mn-lt"/>
            </a:rPr>
            <a:t>Detetar, Diagnosticar</a:t>
          </a: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a:solidFill>
                <a:schemeClr val="tx1"/>
              </a:solidFill>
              <a:latin typeface="+mn-lt"/>
            </a:rPr>
            <a:t>Recolher</a:t>
          </a: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19161">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99575"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400" b="1" dirty="0" err="1">
              <a:solidFill>
                <a:schemeClr val="tx1"/>
              </a:solidFill>
              <a:latin typeface="+mn-lt"/>
            </a:rPr>
            <a:t>Detectar</a:t>
          </a:r>
          <a:r>
            <a:rPr lang="en-US" sz="2400" b="1" dirty="0">
              <a:solidFill>
                <a:schemeClr val="tx1"/>
              </a:solidFill>
              <a:latin typeface="+mn-lt"/>
            </a:rPr>
            <a:t>, </a:t>
          </a:r>
          <a:r>
            <a:rPr lang="en-US" sz="2400" b="1" dirty="0" err="1">
              <a:solidFill>
                <a:schemeClr val="tx1"/>
              </a:solidFill>
              <a:latin typeface="+mn-lt"/>
            </a:rPr>
            <a:t>diagnosticar</a:t>
          </a:r>
          <a:endParaRPr lang="en-US" sz="24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err="1">
              <a:solidFill>
                <a:schemeClr val="tx1"/>
              </a:solidFill>
              <a:latin typeface="+mn-lt"/>
            </a:rPr>
            <a:t>Coletar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err="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26550" custScaleY="118958">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2724"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208"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400" b="1" dirty="0" err="1">
              <a:solidFill>
                <a:schemeClr val="tx1"/>
              </a:solidFill>
              <a:latin typeface="+mn-lt"/>
            </a:rPr>
            <a:t>Detectar</a:t>
          </a:r>
          <a:r>
            <a:rPr lang="en-US" sz="2400" b="1" dirty="0">
              <a:solidFill>
                <a:schemeClr val="tx1"/>
              </a:solidFill>
              <a:latin typeface="+mn-lt"/>
            </a:rPr>
            <a:t>, </a:t>
          </a:r>
          <a:r>
            <a:rPr lang="en-US" sz="2400" b="1" dirty="0" err="1">
              <a:solidFill>
                <a:schemeClr val="tx1"/>
              </a:solidFill>
              <a:latin typeface="+mn-lt"/>
            </a:rPr>
            <a:t>diagnosticar</a:t>
          </a:r>
          <a:endParaRPr lang="en-US" sz="24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err="1">
              <a:solidFill>
                <a:schemeClr val="tx1"/>
              </a:solidFill>
              <a:latin typeface="+mn-lt"/>
            </a:rPr>
            <a:t>Coletar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err="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26550" custScaleY="118958">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2724"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208"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400" b="1" dirty="0" err="1">
              <a:solidFill>
                <a:schemeClr val="tx1"/>
              </a:solidFill>
              <a:latin typeface="+mn-lt"/>
            </a:rPr>
            <a:t>Detectar</a:t>
          </a:r>
          <a:r>
            <a:rPr lang="en-US" sz="2400" b="1" dirty="0">
              <a:solidFill>
                <a:schemeClr val="tx1"/>
              </a:solidFill>
              <a:latin typeface="+mn-lt"/>
            </a:rPr>
            <a:t>, </a:t>
          </a:r>
          <a:r>
            <a:rPr lang="en-US" sz="2400" b="1" dirty="0" err="1">
              <a:solidFill>
                <a:schemeClr val="tx1"/>
              </a:solidFill>
              <a:latin typeface="+mn-lt"/>
            </a:rPr>
            <a:t>diagnosticar</a:t>
          </a:r>
          <a:endParaRPr lang="en-US" sz="24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err="1">
              <a:solidFill>
                <a:schemeClr val="tx1"/>
              </a:solidFill>
              <a:latin typeface="+mn-lt"/>
            </a:rPr>
            <a:t>Coletar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err="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26550" custScaleY="118958">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2724"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208"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40933" y="-100911"/>
          <a:ext cx="7267426" cy="4909295"/>
        </a:xfrm>
        <a:prstGeom prst="circularArrow">
          <a:avLst>
            <a:gd name="adj1" fmla="val 5274"/>
            <a:gd name="adj2" fmla="val 312630"/>
            <a:gd name="adj3" fmla="val 13859409"/>
            <a:gd name="adj4" fmla="val 17346269"/>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950901" y="1619"/>
          <a:ext cx="2247491"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Detetar, Diagnosticar</a:t>
          </a:r>
        </a:p>
      </dsp:txBody>
      <dsp:txXfrm>
        <a:off x="3996937" y="47655"/>
        <a:ext cx="2155419" cy="850976"/>
      </dsp:txXfrm>
    </dsp:sp>
    <dsp:sp modelId="{1695DC22-9A36-4B48-AEFF-7E4FDFC1713F}">
      <dsp:nvSpPr>
        <dsp:cNvPr id="0" name=""/>
        <dsp:cNvSpPr/>
      </dsp:nvSpPr>
      <dsp:spPr>
        <a:xfrm>
          <a:off x="7001195" y="928908"/>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Recolher</a:t>
          </a:r>
        </a:p>
      </dsp:txBody>
      <dsp:txXfrm>
        <a:off x="7047231" y="974944"/>
        <a:ext cx="1794024" cy="850976"/>
      </dsp:txXfrm>
    </dsp:sp>
    <dsp:sp modelId="{07166AA7-B419-46BE-8707-58768C01B0F0}">
      <dsp:nvSpPr>
        <dsp:cNvPr id="0" name=""/>
        <dsp:cNvSpPr/>
      </dsp:nvSpPr>
      <dsp:spPr>
        <a:xfrm>
          <a:off x="6940446" y="29860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86482" y="3032040"/>
        <a:ext cx="1794024" cy="850976"/>
      </dsp:txXfrm>
    </dsp:sp>
    <dsp:sp modelId="{03ED3239-7976-43C1-9470-0A426C83A8ED}">
      <dsp:nvSpPr>
        <dsp:cNvPr id="0" name=""/>
        <dsp:cNvSpPr/>
      </dsp:nvSpPr>
      <dsp:spPr>
        <a:xfrm>
          <a:off x="4202138" y="3986440"/>
          <a:ext cx="1878080"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a:solidFill>
                <a:schemeClr val="tx1"/>
              </a:solidFill>
              <a:latin typeface="+mn-lt"/>
            </a:rPr>
            <a:t>Interpretar</a:t>
          </a:r>
          <a:endParaRPr lang="en-US" sz="2800" b="1" kern="1200" dirty="0">
            <a:solidFill>
              <a:schemeClr val="tx1"/>
            </a:solidFill>
            <a:latin typeface="+mn-lt"/>
          </a:endParaRPr>
        </a:p>
      </dsp:txBody>
      <dsp:txXfrm>
        <a:off x="4248174" y="4032476"/>
        <a:ext cx="1786008" cy="850976"/>
      </dsp:txXfrm>
    </dsp:sp>
    <dsp:sp modelId="{CB7BE2BC-AC16-42C7-9D95-B7BD321D88D7}">
      <dsp:nvSpPr>
        <dsp:cNvPr id="0" name=""/>
        <dsp:cNvSpPr/>
      </dsp:nvSpPr>
      <dsp:spPr>
        <a:xfrm>
          <a:off x="733556" y="3028598"/>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79592" y="3074634"/>
        <a:ext cx="2633035" cy="850976"/>
      </dsp:txXfrm>
    </dsp:sp>
    <dsp:sp modelId="{74BED3F0-1F3F-4B93-9710-4F13C5417E70}">
      <dsp:nvSpPr>
        <dsp:cNvPr id="0" name=""/>
        <dsp:cNvSpPr/>
      </dsp:nvSpPr>
      <dsp:spPr>
        <a:xfrm>
          <a:off x="671196" y="928910"/>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717232" y="974946"/>
        <a:ext cx="2127486" cy="8509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28089" y="-99646"/>
          <a:ext cx="7267426" cy="4909295"/>
        </a:xfrm>
        <a:prstGeom prst="circularArrow">
          <a:avLst>
            <a:gd name="adj1" fmla="val 5274"/>
            <a:gd name="adj2" fmla="val 312630"/>
            <a:gd name="adj3" fmla="val 13719622"/>
            <a:gd name="adj4" fmla="val 17431383"/>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868374" y="-43075"/>
          <a:ext cx="2386855" cy="1121831"/>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latin typeface="+mn-lt"/>
            </a:rPr>
            <a:t>Detectar</a:t>
          </a:r>
          <a:r>
            <a:rPr lang="en-US" sz="2400" b="1" kern="1200" dirty="0">
              <a:solidFill>
                <a:schemeClr val="tx1"/>
              </a:solidFill>
              <a:latin typeface="+mn-lt"/>
            </a:rPr>
            <a:t>, </a:t>
          </a:r>
          <a:r>
            <a:rPr lang="en-US" sz="2400" b="1" kern="1200" dirty="0" err="1">
              <a:solidFill>
                <a:schemeClr val="tx1"/>
              </a:solidFill>
              <a:latin typeface="+mn-lt"/>
            </a:rPr>
            <a:t>diagnosticar</a:t>
          </a:r>
          <a:endParaRPr lang="en-US" sz="2400" b="1" kern="1200" dirty="0">
            <a:solidFill>
              <a:schemeClr val="tx1"/>
            </a:solidFill>
            <a:latin typeface="+mn-lt"/>
          </a:endParaRPr>
        </a:p>
      </dsp:txBody>
      <dsp:txXfrm>
        <a:off x="3923137" y="11688"/>
        <a:ext cx="2277329" cy="1012305"/>
      </dsp:txXfrm>
    </dsp:sp>
    <dsp:sp modelId="{1695DC22-9A36-4B48-AEFF-7E4FDFC1713F}">
      <dsp:nvSpPr>
        <dsp:cNvPr id="0" name=""/>
        <dsp:cNvSpPr/>
      </dsp:nvSpPr>
      <dsp:spPr>
        <a:xfrm>
          <a:off x="6988351" y="9736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Coletar</a:t>
          </a:r>
          <a:endParaRPr lang="en-US" sz="2800" b="1" kern="1200" dirty="0">
            <a:solidFill>
              <a:schemeClr val="tx1"/>
            </a:solidFill>
            <a:latin typeface="+mn-lt"/>
          </a:endParaRPr>
        </a:p>
      </dsp:txBody>
      <dsp:txXfrm>
        <a:off x="7034387" y="1019640"/>
        <a:ext cx="1794024" cy="850976"/>
      </dsp:txXfrm>
    </dsp:sp>
    <dsp:sp modelId="{07166AA7-B419-46BE-8707-58768C01B0F0}">
      <dsp:nvSpPr>
        <dsp:cNvPr id="0" name=""/>
        <dsp:cNvSpPr/>
      </dsp:nvSpPr>
      <dsp:spPr>
        <a:xfrm>
          <a:off x="6901913" y="3030699"/>
          <a:ext cx="193747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47949" y="3076735"/>
        <a:ext cx="1845401" cy="850976"/>
      </dsp:txXfrm>
    </dsp:sp>
    <dsp:sp modelId="{03ED3239-7976-43C1-9470-0A426C83A8ED}">
      <dsp:nvSpPr>
        <dsp:cNvPr id="0" name=""/>
        <dsp:cNvSpPr/>
      </dsp:nvSpPr>
      <dsp:spPr>
        <a:xfrm>
          <a:off x="4060728" y="4029516"/>
          <a:ext cx="2135212"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Interpretar</a:t>
          </a:r>
          <a:endParaRPr lang="en-US" sz="2800" b="1" kern="1200" dirty="0">
            <a:solidFill>
              <a:schemeClr val="tx1"/>
            </a:solidFill>
            <a:latin typeface="+mn-lt"/>
          </a:endParaRPr>
        </a:p>
      </dsp:txBody>
      <dsp:txXfrm>
        <a:off x="4106764" y="4075552"/>
        <a:ext cx="2043140" cy="850976"/>
      </dsp:txXfrm>
    </dsp:sp>
    <dsp:sp modelId="{CB7BE2BC-AC16-42C7-9D95-B7BD321D88D7}">
      <dsp:nvSpPr>
        <dsp:cNvPr id="0" name=""/>
        <dsp:cNvSpPr/>
      </dsp:nvSpPr>
      <dsp:spPr>
        <a:xfrm>
          <a:off x="720712" y="3073293"/>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66748" y="3119329"/>
        <a:ext cx="2633035" cy="850976"/>
      </dsp:txXfrm>
    </dsp:sp>
    <dsp:sp modelId="{74BED3F0-1F3F-4B93-9710-4F13C5417E70}">
      <dsp:nvSpPr>
        <dsp:cNvPr id="0" name=""/>
        <dsp:cNvSpPr/>
      </dsp:nvSpPr>
      <dsp:spPr>
        <a:xfrm>
          <a:off x="658351" y="973606"/>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704387" y="1019642"/>
        <a:ext cx="2127486" cy="8509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28089" y="-99646"/>
          <a:ext cx="7267426" cy="4909295"/>
        </a:xfrm>
        <a:prstGeom prst="circularArrow">
          <a:avLst>
            <a:gd name="adj1" fmla="val 5274"/>
            <a:gd name="adj2" fmla="val 312630"/>
            <a:gd name="adj3" fmla="val 13719622"/>
            <a:gd name="adj4" fmla="val 17431383"/>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868374" y="-43075"/>
          <a:ext cx="2386855" cy="1121831"/>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latin typeface="+mn-lt"/>
            </a:rPr>
            <a:t>Detectar</a:t>
          </a:r>
          <a:r>
            <a:rPr lang="en-US" sz="2400" b="1" kern="1200" dirty="0">
              <a:solidFill>
                <a:schemeClr val="tx1"/>
              </a:solidFill>
              <a:latin typeface="+mn-lt"/>
            </a:rPr>
            <a:t>, </a:t>
          </a:r>
          <a:r>
            <a:rPr lang="en-US" sz="2400" b="1" kern="1200" dirty="0" err="1">
              <a:solidFill>
                <a:schemeClr val="tx1"/>
              </a:solidFill>
              <a:latin typeface="+mn-lt"/>
            </a:rPr>
            <a:t>diagnosticar</a:t>
          </a:r>
          <a:endParaRPr lang="en-US" sz="2400" b="1" kern="1200" dirty="0">
            <a:solidFill>
              <a:schemeClr val="tx1"/>
            </a:solidFill>
            <a:latin typeface="+mn-lt"/>
          </a:endParaRPr>
        </a:p>
      </dsp:txBody>
      <dsp:txXfrm>
        <a:off x="3923137" y="11688"/>
        <a:ext cx="2277329" cy="1012305"/>
      </dsp:txXfrm>
    </dsp:sp>
    <dsp:sp modelId="{1695DC22-9A36-4B48-AEFF-7E4FDFC1713F}">
      <dsp:nvSpPr>
        <dsp:cNvPr id="0" name=""/>
        <dsp:cNvSpPr/>
      </dsp:nvSpPr>
      <dsp:spPr>
        <a:xfrm>
          <a:off x="6988351" y="9736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Coletar</a:t>
          </a:r>
          <a:endParaRPr lang="en-US" sz="2800" b="1" kern="1200" dirty="0">
            <a:solidFill>
              <a:schemeClr val="tx1"/>
            </a:solidFill>
            <a:latin typeface="+mn-lt"/>
          </a:endParaRPr>
        </a:p>
      </dsp:txBody>
      <dsp:txXfrm>
        <a:off x="7034387" y="1019640"/>
        <a:ext cx="1794024" cy="850976"/>
      </dsp:txXfrm>
    </dsp:sp>
    <dsp:sp modelId="{07166AA7-B419-46BE-8707-58768C01B0F0}">
      <dsp:nvSpPr>
        <dsp:cNvPr id="0" name=""/>
        <dsp:cNvSpPr/>
      </dsp:nvSpPr>
      <dsp:spPr>
        <a:xfrm>
          <a:off x="6901913" y="3030699"/>
          <a:ext cx="193747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47949" y="3076735"/>
        <a:ext cx="1845401" cy="850976"/>
      </dsp:txXfrm>
    </dsp:sp>
    <dsp:sp modelId="{03ED3239-7976-43C1-9470-0A426C83A8ED}">
      <dsp:nvSpPr>
        <dsp:cNvPr id="0" name=""/>
        <dsp:cNvSpPr/>
      </dsp:nvSpPr>
      <dsp:spPr>
        <a:xfrm>
          <a:off x="4060728" y="4029516"/>
          <a:ext cx="2135212"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Interpretar</a:t>
          </a:r>
          <a:endParaRPr lang="en-US" sz="2800" b="1" kern="1200" dirty="0">
            <a:solidFill>
              <a:schemeClr val="tx1"/>
            </a:solidFill>
            <a:latin typeface="+mn-lt"/>
          </a:endParaRPr>
        </a:p>
      </dsp:txBody>
      <dsp:txXfrm>
        <a:off x="4106764" y="4075552"/>
        <a:ext cx="2043140" cy="850976"/>
      </dsp:txXfrm>
    </dsp:sp>
    <dsp:sp modelId="{CB7BE2BC-AC16-42C7-9D95-B7BD321D88D7}">
      <dsp:nvSpPr>
        <dsp:cNvPr id="0" name=""/>
        <dsp:cNvSpPr/>
      </dsp:nvSpPr>
      <dsp:spPr>
        <a:xfrm>
          <a:off x="720712" y="3073293"/>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66748" y="3119329"/>
        <a:ext cx="2633035" cy="850976"/>
      </dsp:txXfrm>
    </dsp:sp>
    <dsp:sp modelId="{74BED3F0-1F3F-4B93-9710-4F13C5417E70}">
      <dsp:nvSpPr>
        <dsp:cNvPr id="0" name=""/>
        <dsp:cNvSpPr/>
      </dsp:nvSpPr>
      <dsp:spPr>
        <a:xfrm>
          <a:off x="658351" y="973606"/>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704387" y="1019642"/>
        <a:ext cx="2127486" cy="8509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28089" y="-99646"/>
          <a:ext cx="7267426" cy="4909295"/>
        </a:xfrm>
        <a:prstGeom prst="circularArrow">
          <a:avLst>
            <a:gd name="adj1" fmla="val 5274"/>
            <a:gd name="adj2" fmla="val 312630"/>
            <a:gd name="adj3" fmla="val 13719622"/>
            <a:gd name="adj4" fmla="val 17431383"/>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868374" y="-43075"/>
          <a:ext cx="2386855" cy="1121831"/>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latin typeface="+mn-lt"/>
            </a:rPr>
            <a:t>Detectar</a:t>
          </a:r>
          <a:r>
            <a:rPr lang="en-US" sz="2400" b="1" kern="1200" dirty="0">
              <a:solidFill>
                <a:schemeClr val="tx1"/>
              </a:solidFill>
              <a:latin typeface="+mn-lt"/>
            </a:rPr>
            <a:t>, </a:t>
          </a:r>
          <a:r>
            <a:rPr lang="en-US" sz="2400" b="1" kern="1200" dirty="0" err="1">
              <a:solidFill>
                <a:schemeClr val="tx1"/>
              </a:solidFill>
              <a:latin typeface="+mn-lt"/>
            </a:rPr>
            <a:t>diagnosticar</a:t>
          </a:r>
          <a:endParaRPr lang="en-US" sz="2400" b="1" kern="1200" dirty="0">
            <a:solidFill>
              <a:schemeClr val="tx1"/>
            </a:solidFill>
            <a:latin typeface="+mn-lt"/>
          </a:endParaRPr>
        </a:p>
      </dsp:txBody>
      <dsp:txXfrm>
        <a:off x="3923137" y="11688"/>
        <a:ext cx="2277329" cy="1012305"/>
      </dsp:txXfrm>
    </dsp:sp>
    <dsp:sp modelId="{1695DC22-9A36-4B48-AEFF-7E4FDFC1713F}">
      <dsp:nvSpPr>
        <dsp:cNvPr id="0" name=""/>
        <dsp:cNvSpPr/>
      </dsp:nvSpPr>
      <dsp:spPr>
        <a:xfrm>
          <a:off x="6988351" y="9736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Coletar</a:t>
          </a:r>
          <a:endParaRPr lang="en-US" sz="2800" b="1" kern="1200" dirty="0">
            <a:solidFill>
              <a:schemeClr val="tx1"/>
            </a:solidFill>
            <a:latin typeface="+mn-lt"/>
          </a:endParaRPr>
        </a:p>
      </dsp:txBody>
      <dsp:txXfrm>
        <a:off x="7034387" y="1019640"/>
        <a:ext cx="1794024" cy="850976"/>
      </dsp:txXfrm>
    </dsp:sp>
    <dsp:sp modelId="{07166AA7-B419-46BE-8707-58768C01B0F0}">
      <dsp:nvSpPr>
        <dsp:cNvPr id="0" name=""/>
        <dsp:cNvSpPr/>
      </dsp:nvSpPr>
      <dsp:spPr>
        <a:xfrm>
          <a:off x="6901913" y="3030699"/>
          <a:ext cx="193747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47949" y="3076735"/>
        <a:ext cx="1845401" cy="850976"/>
      </dsp:txXfrm>
    </dsp:sp>
    <dsp:sp modelId="{03ED3239-7976-43C1-9470-0A426C83A8ED}">
      <dsp:nvSpPr>
        <dsp:cNvPr id="0" name=""/>
        <dsp:cNvSpPr/>
      </dsp:nvSpPr>
      <dsp:spPr>
        <a:xfrm>
          <a:off x="4060728" y="4029516"/>
          <a:ext cx="2135212"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Interpretar</a:t>
          </a:r>
          <a:endParaRPr lang="en-US" sz="2800" b="1" kern="1200" dirty="0">
            <a:solidFill>
              <a:schemeClr val="tx1"/>
            </a:solidFill>
            <a:latin typeface="+mn-lt"/>
          </a:endParaRPr>
        </a:p>
      </dsp:txBody>
      <dsp:txXfrm>
        <a:off x="4106764" y="4075552"/>
        <a:ext cx="2043140" cy="850976"/>
      </dsp:txXfrm>
    </dsp:sp>
    <dsp:sp modelId="{CB7BE2BC-AC16-42C7-9D95-B7BD321D88D7}">
      <dsp:nvSpPr>
        <dsp:cNvPr id="0" name=""/>
        <dsp:cNvSpPr/>
      </dsp:nvSpPr>
      <dsp:spPr>
        <a:xfrm>
          <a:off x="720712" y="3073293"/>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66748" y="3119329"/>
        <a:ext cx="2633035" cy="850976"/>
      </dsp:txXfrm>
    </dsp:sp>
    <dsp:sp modelId="{74BED3F0-1F3F-4B93-9710-4F13C5417E70}">
      <dsp:nvSpPr>
        <dsp:cNvPr id="0" name=""/>
        <dsp:cNvSpPr/>
      </dsp:nvSpPr>
      <dsp:spPr>
        <a:xfrm>
          <a:off x="658351" y="973606"/>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704387" y="1019642"/>
        <a:ext cx="2127486" cy="850976"/>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902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lvl1pPr defTabSz="931112" eaLnBrk="1" hangingPunct="1">
              <a:lnSpc>
                <a:spcPct val="100000"/>
              </a:lnSpc>
              <a:defRPr sz="1200">
                <a:latin typeface="Arial" charset="0"/>
                <a:cs typeface="Arial" charset="0"/>
              </a:defRPr>
            </a:lvl1pPr>
          </a:lstStyle>
          <a:p>
            <a:pPr>
              <a:defRPr/>
            </a:pPr>
            <a:endParaRPr lang="en-US"/>
          </a:p>
        </p:txBody>
      </p:sp>
      <p:sp>
        <p:nvSpPr>
          <p:cNvPr id="129027"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lvl1pPr algn="r" defTabSz="931112" eaLnBrk="1" hangingPunct="1">
              <a:lnSpc>
                <a:spcPct val="100000"/>
              </a:lnSpc>
              <a:defRPr sz="1200">
                <a:latin typeface="Arial" charset="0"/>
                <a:cs typeface="Arial" charset="0"/>
              </a:defRPr>
            </a:lvl1pPr>
          </a:lstStyle>
          <a:p>
            <a:pPr>
              <a:defRPr/>
            </a:pPr>
            <a:endParaRPr lang="en-US"/>
          </a:p>
        </p:txBody>
      </p:sp>
      <p:sp>
        <p:nvSpPr>
          <p:cNvPr id="129028" name="Rectangle 4"/>
          <p:cNvSpPr>
            <a:spLocks noGrp="1" noChangeArrowheads="1"/>
          </p:cNvSpPr>
          <p:nvPr>
            <p:ph type="ftr" sz="quarter" idx="2"/>
          </p:nvPr>
        </p:nvSpPr>
        <p:spPr bwMode="auto">
          <a:xfrm>
            <a:off x="0" y="8829675"/>
            <a:ext cx="3038475" cy="465138"/>
          </a:xfrm>
          <a:prstGeom prst="rect">
            <a:avLst/>
          </a:prstGeom>
          <a:noFill/>
          <a:ln w="9525">
            <a:noFill/>
            <a:miter lim="800000"/>
            <a:headEnd/>
            <a:tailEnd/>
          </a:ln>
          <a:effectLst/>
        </p:spPr>
        <p:txBody>
          <a:bodyPr vert="horz" wrap="square" lIns="93169" tIns="46585" rIns="93169" bIns="46585" numCol="1" anchor="b" anchorCtr="0" compatLnSpc="1">
            <a:prstTxWarp prst="textNoShape">
              <a:avLst/>
            </a:prstTxWarp>
          </a:bodyPr>
          <a:lstStyle>
            <a:lvl1pPr defTabSz="931112" eaLnBrk="1" hangingPunct="1">
              <a:lnSpc>
                <a:spcPct val="100000"/>
              </a:lnSpc>
              <a:defRPr sz="1200">
                <a:latin typeface="Arial" charset="0"/>
                <a:cs typeface="Arial" charset="0"/>
              </a:defRPr>
            </a:lvl1pPr>
          </a:lstStyle>
          <a:p>
            <a:pPr>
              <a:defRPr/>
            </a:pPr>
            <a:endParaRPr lang="en-US"/>
          </a:p>
        </p:txBody>
      </p:sp>
      <p:sp>
        <p:nvSpPr>
          <p:cNvPr id="129029" name="Rectangle 5"/>
          <p:cNvSpPr>
            <a:spLocks noGrp="1" noChangeArrowheads="1"/>
          </p:cNvSpPr>
          <p:nvPr>
            <p:ph type="sldNum" sz="quarter" idx="3"/>
          </p:nvPr>
        </p:nvSpPr>
        <p:spPr bwMode="auto">
          <a:xfrm>
            <a:off x="3970338" y="8829675"/>
            <a:ext cx="3038475" cy="465138"/>
          </a:xfrm>
          <a:prstGeom prst="rect">
            <a:avLst/>
          </a:prstGeom>
          <a:noFill/>
          <a:ln w="9525">
            <a:noFill/>
            <a:miter lim="800000"/>
            <a:headEnd/>
            <a:tailEnd/>
          </a:ln>
          <a:effectLst/>
        </p:spPr>
        <p:txBody>
          <a:bodyPr vert="horz" wrap="square" lIns="93169" tIns="46585" rIns="93169" bIns="46585" numCol="1" anchor="b" anchorCtr="0" compatLnSpc="1">
            <a:prstTxWarp prst="textNoShape">
              <a:avLst/>
            </a:prstTxWarp>
          </a:bodyPr>
          <a:lstStyle>
            <a:lvl1pPr algn="r" defTabSz="930275" eaLnBrk="1" hangingPunct="1">
              <a:lnSpc>
                <a:spcPct val="100000"/>
              </a:lnSpc>
              <a:defRPr sz="1200">
                <a:latin typeface="Arial" panose="020B0604020202020204" pitchFamily="34" charset="0"/>
              </a:defRPr>
            </a:lvl1pPr>
          </a:lstStyle>
          <a:p>
            <a:pPr>
              <a:defRPr/>
            </a:pPr>
            <a:fld id="{1E284C8D-8C70-4E28-9F82-97EE1B23B9F4}"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lvl1pPr defTabSz="931112" eaLnBrk="1" hangingPunct="1">
              <a:lnSpc>
                <a:spcPct val="100000"/>
              </a:lnSpc>
              <a:defRPr sz="1200">
                <a:latin typeface="Arial" charset="0"/>
                <a:cs typeface="Arial" charset="0"/>
              </a:defRPr>
            </a:lvl1pPr>
          </a:lstStyle>
          <a:p>
            <a:pPr>
              <a:defRPr/>
            </a:pPr>
            <a:endParaRPr lang="en-US"/>
          </a:p>
        </p:txBody>
      </p:sp>
      <p:sp>
        <p:nvSpPr>
          <p:cNvPr id="26627"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lvl1pPr algn="r" defTabSz="931112" eaLnBrk="1" hangingPunct="1">
              <a:lnSpc>
                <a:spcPct val="100000"/>
              </a:lnSpc>
              <a:defRPr sz="1200">
                <a:latin typeface="Arial" charset="0"/>
                <a:cs typeface="Arial" charset="0"/>
              </a:defRPr>
            </a:lvl1pPr>
          </a:lstStyle>
          <a:p>
            <a:pPr>
              <a:defRPr/>
            </a:pPr>
            <a:endParaRPr lang="en-US"/>
          </a:p>
        </p:txBody>
      </p:sp>
      <p:sp>
        <p:nvSpPr>
          <p:cNvPr id="18436" name="Rectangle 4"/>
          <p:cNvSpPr>
            <a:spLocks noGrp="1" noRot="1" noChangeAspect="1" noChangeArrowheads="1" noTextEdit="1"/>
          </p:cNvSpPr>
          <p:nvPr>
            <p:ph type="sldImg" idx="2"/>
          </p:nvPr>
        </p:nvSpPr>
        <p:spPr bwMode="auto">
          <a:xfrm>
            <a:off x="409575" y="698500"/>
            <a:ext cx="6192838" cy="34845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9" name="Rectangle 5"/>
          <p:cNvSpPr>
            <a:spLocks noGrp="1" noChangeArrowheads="1"/>
          </p:cNvSpPr>
          <p:nvPr>
            <p:ph type="body" sz="quarter" idx="3"/>
          </p:nvPr>
        </p:nvSpPr>
        <p:spPr bwMode="auto">
          <a:xfrm>
            <a:off x="701675" y="4416425"/>
            <a:ext cx="5607050" cy="4181475"/>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p>
            <a:pPr lvl="0"/>
            <a:r>
              <a:rPr lang="en-US" noProof="0"/>
              <a:t>Clique para editar os estilos de texto principal</a:t>
            </a:r>
          </a:p>
          <a:p>
            <a:pPr lvl="1"/>
            <a:r>
              <a:rPr lang="en-US" noProof="0"/>
              <a:t>Segundo nível</a:t>
            </a:r>
          </a:p>
          <a:p>
            <a:pPr lvl="2"/>
            <a:r>
              <a:rPr lang="en-US" noProof="0"/>
              <a:t>Terceiro nível</a:t>
            </a:r>
          </a:p>
          <a:p>
            <a:pPr lvl="3"/>
            <a:r>
              <a:rPr lang="en-US" noProof="0"/>
              <a:t>Quarto nível</a:t>
            </a:r>
          </a:p>
          <a:p>
            <a:pPr lvl="4"/>
            <a:r>
              <a:rPr lang="en-US" noProof="0"/>
              <a:t>Quinto nível</a:t>
            </a:r>
          </a:p>
        </p:txBody>
      </p:sp>
      <p:sp>
        <p:nvSpPr>
          <p:cNvPr id="26630"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69" tIns="46585" rIns="93169" bIns="46585" numCol="1" anchor="b" anchorCtr="0" compatLnSpc="1">
            <a:prstTxWarp prst="textNoShape">
              <a:avLst/>
            </a:prstTxWarp>
          </a:bodyPr>
          <a:lstStyle>
            <a:lvl1pPr defTabSz="931112" eaLnBrk="1" hangingPunct="1">
              <a:lnSpc>
                <a:spcPct val="100000"/>
              </a:lnSpc>
              <a:defRPr sz="1200">
                <a:latin typeface="Arial" charset="0"/>
                <a:cs typeface="Arial" charset="0"/>
              </a:defRPr>
            </a:lvl1pPr>
          </a:lstStyle>
          <a:p>
            <a:pPr>
              <a:defRPr/>
            </a:pPr>
            <a:endParaRPr lang="en-US"/>
          </a:p>
        </p:txBody>
      </p:sp>
      <p:sp>
        <p:nvSpPr>
          <p:cNvPr id="26631"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69" tIns="46585" rIns="93169" bIns="46585" numCol="1" anchor="b" anchorCtr="0" compatLnSpc="1">
            <a:prstTxWarp prst="textNoShape">
              <a:avLst/>
            </a:prstTxWarp>
          </a:bodyPr>
          <a:lstStyle>
            <a:lvl1pPr algn="r" defTabSz="930275" eaLnBrk="1" hangingPunct="1">
              <a:lnSpc>
                <a:spcPct val="100000"/>
              </a:lnSpc>
              <a:defRPr sz="1200">
                <a:latin typeface="Arial" panose="020B0604020202020204" pitchFamily="34" charset="0"/>
              </a:defRPr>
            </a:lvl1pPr>
          </a:lstStyle>
          <a:p>
            <a:pPr>
              <a:defRPr/>
            </a:pPr>
            <a:fld id="{F5F56037-6788-433A-A7B1-BC071E3268D5}" type="slidenum">
              <a:rPr lang="en-US" altLang="en-US"/>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woah.org/en/disease/anthrax/"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409575" y="698500"/>
            <a:ext cx="6192838" cy="3484563"/>
          </a:xfrm>
          <a:ln/>
        </p:spPr>
      </p:sp>
      <p:sp>
        <p:nvSpPr>
          <p:cNvPr id="215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76201" lvl="0" indent="0" algn="l" rtl="0">
              <a:spcBef>
                <a:spcPts val="0"/>
              </a:spcBef>
              <a:spcAft>
                <a:spcPts val="600"/>
              </a:spcAft>
              <a:buClr>
                <a:schemeClr val="dk1"/>
              </a:buClr>
              <a:buSzPts val="1200"/>
              <a:buFont typeface="Wingdings" panose="05000000000000000000" pitchFamily="2" charset="2"/>
              <a:buNone/>
            </a:pPr>
            <a:endParaRPr lang="pt-BR" b="0" i="0" dirty="0">
              <a:solidFill>
                <a:srgbClr val="111111"/>
              </a:solidFill>
              <a:effectLst/>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ts val="1200"/>
              </a:spcBef>
              <a:spcAft>
                <a:spcPts val="600"/>
              </a:spcAft>
              <a:buClrTx/>
              <a:buSzTx/>
              <a:buFont typeface="Wingdings" panose="05000000000000000000" pitchFamily="2" charset="2"/>
              <a:buChar char="v"/>
              <a:tabLst/>
              <a:defRPr/>
            </a:pPr>
            <a:r>
              <a:rPr lang="pt-BR" sz="1200" b="0" i="1" dirty="0">
                <a:solidFill>
                  <a:srgbClr val="111111"/>
                </a:solidFill>
                <a:effectLst/>
                <a:latin typeface="Arial" panose="020B0604020202020204" pitchFamily="34" charset="0"/>
                <a:cs typeface="Arial" panose="020B0604020202020204" pitchFamily="34" charset="0"/>
              </a:rPr>
              <a:t>Sinta-se à vontade para modificar esta apresentação conforme necessário para se adequar ao seu contexto local. Se forem feitas modificações, indique:</a:t>
            </a:r>
            <a:r>
              <a:rPr lang="pt-BR" sz="1200" b="1" i="1" dirty="0">
                <a:solidFill>
                  <a:srgbClr val="111111"/>
                </a:solidFill>
                <a:effectLst/>
                <a:latin typeface="Arial" panose="020B0604020202020204" pitchFamily="34" charset="0"/>
                <a:cs typeface="Arial" panose="020B0604020202020204" pitchFamily="34" charset="0"/>
              </a:rPr>
              <a:t> "Esta apresentação foi modificada em parte da versão original do CDC" </a:t>
            </a:r>
            <a:r>
              <a:rPr lang="pt-BR" sz="1200" b="0" i="1" dirty="0">
                <a:solidFill>
                  <a:srgbClr val="111111"/>
                </a:solidFill>
                <a:effectLst/>
                <a:latin typeface="Arial" panose="020B0604020202020204" pitchFamily="34" charset="0"/>
                <a:cs typeface="Arial" panose="020B0604020202020204" pitchFamily="34" charset="0"/>
              </a:rPr>
              <a:t>neste slide.</a:t>
            </a:r>
            <a:endParaRPr lang="en-US" sz="1200" b="0" i="1" dirty="0">
              <a:latin typeface="Arial" panose="020B0604020202020204" pitchFamily="34" charset="0"/>
              <a:cs typeface="Arial" panose="020B0604020202020204" pitchFamily="34" charset="0"/>
            </a:endParaRP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00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Dizer:</a:t>
            </a:r>
            <a:r>
              <a:rPr lang="en-US" sz="1200" b="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Esta lição irá cobrir conceitos e habilidades necessárias para analisar sistematicamente um problema de saúde pública. Utilizaremos um tipo comum de surto de doença zoonótica como exemplo, e terão a oportunidade de praticar este método por vós próprios.</a:t>
            </a:r>
          </a:p>
          <a:p>
            <a:endParaRPr lang="en-US" altLang="en-US" dirty="0">
              <a:latin typeface="Arial" panose="020B0604020202020204" pitchFamily="34" charset="0"/>
              <a:cs typeface="Arial" panose="020B0604020202020204" pitchFamily="34" charset="0"/>
            </a:endParaRPr>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Courier New" panose="02070309020205020404" pitchFamily="49" charset="0"/>
                <a:cs typeface="Arial" panose="020B0604020202020204" pitchFamily="34" charset="0"/>
              </a:defRPr>
            </a:lvl1pPr>
            <a:lvl2pPr marL="742950" indent="-285750" defTabSz="930275">
              <a:defRPr>
                <a:solidFill>
                  <a:schemeClr val="tx1"/>
                </a:solidFill>
                <a:latin typeface="Courier New" panose="02070309020205020404" pitchFamily="49" charset="0"/>
                <a:cs typeface="Arial" panose="020B0604020202020204" pitchFamily="34" charset="0"/>
              </a:defRPr>
            </a:lvl2pPr>
            <a:lvl3pPr marL="1143000" indent="-228600" defTabSz="930275">
              <a:defRPr>
                <a:solidFill>
                  <a:schemeClr val="tx1"/>
                </a:solidFill>
                <a:latin typeface="Courier New" panose="02070309020205020404" pitchFamily="49" charset="0"/>
                <a:cs typeface="Arial" panose="020B0604020202020204" pitchFamily="34" charset="0"/>
              </a:defRPr>
            </a:lvl3pPr>
            <a:lvl4pPr marL="1600200" indent="-228600" defTabSz="930275">
              <a:defRPr>
                <a:solidFill>
                  <a:schemeClr val="tx1"/>
                </a:solidFill>
                <a:latin typeface="Courier New" panose="02070309020205020404" pitchFamily="49" charset="0"/>
                <a:cs typeface="Arial" panose="020B0604020202020204" pitchFamily="34" charset="0"/>
              </a:defRPr>
            </a:lvl4pPr>
            <a:lvl5pPr marL="2057400" indent="-228600" defTabSz="930275">
              <a:defRPr>
                <a:solidFill>
                  <a:schemeClr val="tx1"/>
                </a:solidFill>
                <a:latin typeface="Courier New" panose="02070309020205020404" pitchFamily="49" charset="0"/>
                <a:cs typeface="Arial" panose="020B0604020202020204" pitchFamily="34" charset="0"/>
              </a:defRPr>
            </a:lvl5pPr>
            <a:lvl6pPr marL="2514600" indent="-228600" defTabSz="930275" eaLnBrk="0" fontAlgn="base" hangingPunct="0">
              <a:spcBef>
                <a:spcPct val="0"/>
              </a:spcBef>
              <a:spcAft>
                <a:spcPct val="0"/>
              </a:spcAft>
              <a:defRPr>
                <a:solidFill>
                  <a:schemeClr val="tx1"/>
                </a:solidFill>
                <a:latin typeface="Courier New" panose="02070309020205020404" pitchFamily="49" charset="0"/>
                <a:cs typeface="Arial" panose="020B0604020202020204" pitchFamily="34" charset="0"/>
              </a:defRPr>
            </a:lvl6pPr>
            <a:lvl7pPr marL="2971800" indent="-228600" defTabSz="930275" eaLnBrk="0" fontAlgn="base" hangingPunct="0">
              <a:spcBef>
                <a:spcPct val="0"/>
              </a:spcBef>
              <a:spcAft>
                <a:spcPct val="0"/>
              </a:spcAft>
              <a:defRPr>
                <a:solidFill>
                  <a:schemeClr val="tx1"/>
                </a:solidFill>
                <a:latin typeface="Courier New" panose="02070309020205020404" pitchFamily="49" charset="0"/>
                <a:cs typeface="Arial" panose="020B0604020202020204" pitchFamily="34" charset="0"/>
              </a:defRPr>
            </a:lvl7pPr>
            <a:lvl8pPr marL="3429000" indent="-228600" defTabSz="930275" eaLnBrk="0" fontAlgn="base" hangingPunct="0">
              <a:spcBef>
                <a:spcPct val="0"/>
              </a:spcBef>
              <a:spcAft>
                <a:spcPct val="0"/>
              </a:spcAft>
              <a:defRPr>
                <a:solidFill>
                  <a:schemeClr val="tx1"/>
                </a:solidFill>
                <a:latin typeface="Courier New" panose="02070309020205020404" pitchFamily="49" charset="0"/>
                <a:cs typeface="Arial" panose="020B0604020202020204" pitchFamily="34" charset="0"/>
              </a:defRPr>
            </a:lvl8pPr>
            <a:lvl9pPr marL="3886200" indent="-228600" defTabSz="930275" eaLnBrk="0" fontAlgn="base" hangingPunct="0">
              <a:spcBef>
                <a:spcPct val="0"/>
              </a:spcBef>
              <a:spcAft>
                <a:spcPct val="0"/>
              </a:spcAft>
              <a:defRPr>
                <a:solidFill>
                  <a:schemeClr val="tx1"/>
                </a:solidFill>
                <a:latin typeface="Courier New" panose="02070309020205020404" pitchFamily="49" charset="0"/>
                <a:cs typeface="Arial" panose="020B0604020202020204" pitchFamily="34" charset="0"/>
              </a:defRPr>
            </a:lvl9pPr>
          </a:lstStyle>
          <a:p>
            <a:fld id="{FE5D068E-CE07-488E-B00C-E6F3A5D4959C}" type="slidenum">
              <a:rPr lang="en-US" altLang="en-US" smtClean="0">
                <a:latin typeface="Arial" panose="020B0604020202020204" pitchFamily="34" charset="0"/>
              </a:rPr>
              <a:t>1</a:t>
            </a:fld>
            <a:endParaRPr lang="en-US" altLang="en-US" dirty="0">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endParaRPr lang="fr-FR" sz="1200" b="1" dirty="0">
              <a:effectLst/>
              <a:latin typeface="Arial" panose="020B0604020202020204" pitchFamily="34" charset="0"/>
              <a:cs typeface="Arial" panose="020B0604020202020204" pitchFamily="34" charset="0"/>
            </a:endParaRP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Calibri" panose="020F0502020204030204" pitchFamily="34" charset="0"/>
                <a:cs typeface="Arial" panose="020B0604020202020204" pitchFamily="34" charset="0"/>
              </a:rPr>
              <a:t>Dizer:</a:t>
            </a:r>
            <a:r>
              <a:rPr lang="en-US" sz="1200" b="1" i="0" u="none" dirty="0">
                <a:effectLst/>
                <a:latin typeface="Arial" panose="020B0604020202020204" pitchFamily="34" charset="0"/>
                <a:ea typeface="Calibri" panose="020F050202020403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Os seres humanos podem ser expostos de 3 formas diferentes, causando 3 apresentações clínicas diferentes.</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800100" marR="0" lvl="1" indent="-342900">
              <a:lnSpc>
                <a:spcPct val="115000"/>
              </a:lnSpc>
              <a:spcBef>
                <a:spcPts val="0"/>
              </a:spcBef>
              <a:spcAft>
                <a:spcPts val="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O contacto direto com a pele provoca lesões cutâneas localizadas (carbúnculo cutâneo)</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800100" marR="0" lvl="1" indent="-342900">
              <a:lnSpc>
                <a:spcPct val="115000"/>
              </a:lnSpc>
              <a:spcBef>
                <a:spcPts val="0"/>
              </a:spcBef>
              <a:spcAft>
                <a:spcPts val="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Comer carne contaminada provoca carbúnculo gastrointestinal</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800100" marR="0" lvl="1" indent="-342900">
              <a:lnSpc>
                <a:spcPct val="115000"/>
              </a:lnSpc>
              <a:spcBef>
                <a:spcPts val="0"/>
              </a:spcBef>
              <a:spcAft>
                <a:spcPts val="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A inalação de esporos provoca antraz </a:t>
            </a:r>
            <a:r>
              <a:rPr lang="en-US" sz="1200" dirty="0" err="1">
                <a:effectLst/>
                <a:latin typeface="Arial" panose="020B0604020202020204" pitchFamily="34" charset="0"/>
                <a:ea typeface="Times New Roman" panose="02020603050405020304" pitchFamily="18" charset="0"/>
                <a:cs typeface="Arial" panose="020B0604020202020204" pitchFamily="34" charset="0"/>
              </a:rPr>
              <a:t>pulmonar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a:t>
            </a:r>
            <a:endParaRPr lang="fr-FR" sz="1200" b="1" dirty="0">
              <a:effectLst/>
              <a:latin typeface="Arial" panose="020B0604020202020204" pitchFamily="34" charset="0"/>
              <a:ea typeface="Times New Roman" panose="02020603050405020304" pitchFamily="18" charset="0"/>
              <a:cs typeface="Arial" panose="020B0604020202020204" pitchFamily="34" charset="0"/>
            </a:endParaRP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Calibri" panose="020F0502020204030204" pitchFamily="34" charset="0"/>
                <a:cs typeface="Arial" panose="020B0604020202020204" pitchFamily="34" charset="0"/>
              </a:rPr>
              <a:t>Dizer:</a:t>
            </a:r>
            <a:r>
              <a:rPr lang="en-US" sz="1200" b="1" i="0" u="none" dirty="0">
                <a:effectLst/>
                <a:latin typeface="Arial" panose="020B0604020202020204" pitchFamily="34" charset="0"/>
                <a:ea typeface="Calibri" panose="020F050202020403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Existe uma vacina disponível tanto para animais como para seres humanos e a infeção por carbúnculo pode ser tratada com antibióticos se for diagnosticada numa fase inicial da infeção.  </a:t>
            </a:r>
          </a:p>
          <a:p>
            <a:pPr marL="171450" marR="0" indent="-171450">
              <a:lnSpc>
                <a:spcPct val="115000"/>
              </a:lnSpc>
              <a:spcBef>
                <a:spcPts val="0"/>
              </a:spcBef>
              <a:spcAft>
                <a:spcPts val="120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Calibri" panose="020F0502020204030204" pitchFamily="34" charset="0"/>
                <a:cs typeface="Arial" panose="020B0604020202020204" pitchFamily="34" charset="0"/>
              </a:rPr>
              <a:t>Dizer:</a:t>
            </a:r>
            <a:r>
              <a:rPr lang="en-US" sz="1200" b="1" i="0" u="none" dirty="0">
                <a:effectLst/>
                <a:latin typeface="Arial" panose="020B0604020202020204" pitchFamily="34" charset="0"/>
                <a:ea typeface="Calibri" panose="020F050202020403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Todos os tipos de infeção podem ser fatais se não forem tratados rapidamente.</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10</a:t>
            </a:fld>
            <a:endParaRPr lang="en-US" dirty="0"/>
          </a:p>
        </p:txBody>
      </p:sp>
    </p:spTree>
    <p:extLst>
      <p:ext uri="{BB962C8B-B14F-4D97-AF65-F5344CB8AC3E}">
        <p14:creationId xmlns:p14="http://schemas.microsoft.com/office/powerpoint/2010/main" val="14791451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Calibri" panose="020F0502020204030204" pitchFamily="34" charset="0"/>
                <a:cs typeface="Arial" panose="020B0604020202020204" pitchFamily="34" charset="0"/>
              </a:rPr>
              <a:t>Diga:</a:t>
            </a:r>
            <a:r>
              <a:rPr lang="en-US" sz="1200" b="1" i="0" u="none" dirty="0">
                <a:effectLst/>
                <a:latin typeface="Arial" panose="020B0604020202020204" pitchFamily="34" charset="0"/>
                <a:ea typeface="Calibri" panose="020F050202020403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O carbúnculo em animais pode ocorrer de três formas. A forma </a:t>
            </a:r>
            <a:r>
              <a:rPr lang="en-US" sz="1200" dirty="0" err="1">
                <a:effectLst/>
                <a:latin typeface="Arial" panose="020B0604020202020204" pitchFamily="34" charset="0"/>
                <a:ea typeface="Times New Roman" panose="02020603050405020304" pitchFamily="18" charset="0"/>
                <a:cs typeface="Arial" panose="020B0604020202020204" pitchFamily="34" charset="0"/>
              </a:rPr>
              <a:t>peraguda </a:t>
            </a:r>
            <a:r>
              <a:rPr lang="en-US" sz="1200" dirty="0">
                <a:effectLst/>
                <a:latin typeface="Arial" panose="020B0604020202020204" pitchFamily="34" charset="0"/>
                <a:ea typeface="Times New Roman" panose="02020603050405020304" pitchFamily="18" charset="0"/>
                <a:cs typeface="Arial" panose="020B0604020202020204" pitchFamily="34" charset="0"/>
              </a:rPr>
              <a:t>é a morte súbita sem sinais clínicos visíveis. </a:t>
            </a:r>
            <a:r>
              <a:rPr lang="en-US" sz="1200" dirty="0">
                <a:solidFill>
                  <a:srgbClr val="27282A"/>
                </a:solidFill>
                <a:effectLst/>
                <a:latin typeface="Arial" panose="020B0604020202020204" pitchFamily="34" charset="0"/>
                <a:ea typeface="Times New Roman" panose="02020603050405020304" pitchFamily="18" charset="0"/>
                <a:cs typeface="Arial" panose="020B0604020202020204" pitchFamily="34" charset="0"/>
              </a:rPr>
              <a:t> Na forma aguda, pode ocorrer febre alta, tremores musculares e respiração difícil pouco antes de o animal entrar em colapso e morrer. Pode haver exsudação de sangue </a:t>
            </a:r>
            <a:r>
              <a:rPr lang="en-US" sz="1200" dirty="0" err="1">
                <a:solidFill>
                  <a:srgbClr val="27282A"/>
                </a:solidFill>
                <a:effectLst/>
                <a:latin typeface="Arial" panose="020B0604020202020204" pitchFamily="34" charset="0"/>
                <a:ea typeface="Times New Roman" panose="02020603050405020304" pitchFamily="18" charset="0"/>
                <a:cs typeface="Arial" panose="020B0604020202020204" pitchFamily="34" charset="0"/>
              </a:rPr>
              <a:t>não coagulado </a:t>
            </a:r>
            <a:r>
              <a:rPr lang="en-US" sz="1200" dirty="0">
                <a:solidFill>
                  <a:srgbClr val="27282A"/>
                </a:solidFill>
                <a:effectLst/>
                <a:latin typeface="Arial" panose="020B0604020202020204" pitchFamily="34" charset="0"/>
                <a:ea typeface="Times New Roman" panose="02020603050405020304" pitchFamily="18" charset="0"/>
                <a:cs typeface="Arial" panose="020B0604020202020204" pitchFamily="34" charset="0"/>
              </a:rPr>
              <a:t>pelas aberturas do corpo, sem rigor mortis. Na forma subaguda, pode ocorrer febre progressiva, depressão, inapetência, fraqueza, prostração e </a:t>
            </a:r>
            <a:r>
              <a:rPr lang="en-US" sz="1200" dirty="0" err="1">
                <a:solidFill>
                  <a:srgbClr val="27282A"/>
                </a:solidFill>
                <a:effectLst/>
                <a:latin typeface="Arial" panose="020B0604020202020204" pitchFamily="34" charset="0"/>
                <a:ea typeface="Times New Roman" panose="02020603050405020304" pitchFamily="18" charset="0"/>
                <a:cs typeface="Arial" panose="020B0604020202020204" pitchFamily="34" charset="0"/>
              </a:rPr>
              <a:t>morte</a:t>
            </a:r>
            <a:r>
              <a:rPr lang="en-US" sz="1200" b="1" dirty="0">
                <a:solidFill>
                  <a:srgbClr val="27282A"/>
                </a:solidFill>
                <a:effectLst/>
                <a:latin typeface="Arial" panose="020B0604020202020204" pitchFamily="34" charset="0"/>
                <a:ea typeface="Times New Roman" panose="02020603050405020304" pitchFamily="18" charset="0"/>
                <a:cs typeface="Arial" panose="020B0604020202020204" pitchFamily="34" charset="0"/>
              </a:rPr>
              <a:t>.&lt;CLICAR&gt;</a:t>
            </a:r>
          </a:p>
          <a:p>
            <a:pPr marL="171450" marR="0" indent="-171450">
              <a:lnSpc>
                <a:spcPct val="115000"/>
              </a:lnSpc>
              <a:spcBef>
                <a:spcPts val="0"/>
              </a:spcBef>
              <a:spcAft>
                <a:spcPts val="1200"/>
              </a:spcAft>
              <a:buFont typeface="Wingdings" panose="05000000000000000000" pitchFamily="2" charset="2"/>
              <a:buChar char="§"/>
            </a:pPr>
            <a:endParaRPr lang="en-US" sz="1200" b="1" dirty="0">
              <a:solidFill>
                <a:srgbClr val="27282A"/>
              </a:solidFill>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Calibri" panose="020F0502020204030204" pitchFamily="34" charset="0"/>
                <a:cs typeface="Arial" panose="020B0604020202020204" pitchFamily="34" charset="0"/>
              </a:rPr>
              <a:t>Comentário:</a:t>
            </a:r>
            <a:r>
              <a:rPr lang="en-US" sz="1200" b="1" i="0" u="none" dirty="0">
                <a:effectLst/>
                <a:latin typeface="Arial" panose="020B0604020202020204" pitchFamily="34" charset="0"/>
                <a:ea typeface="Calibri" panose="020F0502020204030204" pitchFamily="34" charset="0"/>
                <a:cs typeface="Arial" panose="020B0604020202020204" pitchFamily="34" charset="0"/>
              </a:rPr>
              <a:t> </a:t>
            </a:r>
            <a:r>
              <a:rPr lang="en-US" sz="1200" dirty="0">
                <a:solidFill>
                  <a:srgbClr val="27282A"/>
                </a:solidFill>
                <a:effectLst/>
                <a:latin typeface="Arial" panose="020B0604020202020204" pitchFamily="34" charset="0"/>
                <a:ea typeface="Times New Roman" panose="02020603050405020304" pitchFamily="18" charset="0"/>
                <a:cs typeface="Arial" panose="020B0604020202020204" pitchFamily="34" charset="0"/>
              </a:rPr>
              <a:t>O carbúnculo afecta sobretudo os ruminantes, mas os cavalos e os carnívoros também podem ser afectados, apresentando geralmente sinais gastrointestinais. Existem vacinas disponíveis e podem ser recomendadas para áreas endémicas. É de salientar que as vacinas animais só funcionam durante um ano e têm de ser administradas todos os anos a todos os animais susceptíveis. </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0" marR="0">
              <a:lnSpc>
                <a:spcPct val="115000"/>
              </a:lnSpc>
              <a:spcBef>
                <a:spcPts val="0"/>
              </a:spcBef>
              <a:spcAft>
                <a:spcPts val="1200"/>
              </a:spcAft>
            </a:pPr>
            <a:r>
              <a:rPr lang="en-US" sz="1200" b="1" i="1" dirty="0">
                <a:solidFill>
                  <a:srgbClr val="27282A"/>
                </a:solidFill>
                <a:effectLst/>
                <a:latin typeface="Arial" panose="020B0604020202020204" pitchFamily="34" charset="0"/>
                <a:ea typeface="Times New Roman" panose="02020603050405020304" pitchFamily="18" charset="0"/>
                <a:cs typeface="Arial" panose="020B0604020202020204" pitchFamily="34" charset="0"/>
              </a:rPr>
              <a:t> </a:t>
            </a:r>
            <a:endParaRPr lang="en-US" sz="1200" b="1"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v"/>
            </a:pPr>
            <a:r>
              <a:rPr lang="en-US" sz="1200" b="1" i="1" dirty="0">
                <a:effectLst/>
                <a:latin typeface="Arial" panose="020B0604020202020204" pitchFamily="34" charset="0"/>
                <a:ea typeface="Times New Roman" panose="02020603050405020304" pitchFamily="18" charset="0"/>
                <a:cs typeface="Arial" panose="020B0604020202020204" pitchFamily="34" charset="0"/>
              </a:rPr>
              <a:t>Referência: </a:t>
            </a:r>
            <a:r>
              <a:rPr lang="en-US" sz="1200" b="1" i="1" u="sng" dirty="0">
                <a:solidFill>
                  <a:srgbClr val="0065A4"/>
                </a:solidFill>
                <a:effectLst/>
                <a:latin typeface="Arial" panose="020B0604020202020204" pitchFamily="34" charset="0"/>
                <a:ea typeface="Times New Roman" panose="02020603050405020304" pitchFamily="18" charset="0"/>
                <a:cs typeface="Arial" panose="020B0604020202020204" pitchFamily="34" charset="0"/>
                <a:hlinkClick r:id="rId3"/>
              </a:rPr>
              <a:t>Anthrax - OMAH - </a:t>
            </a:r>
            <a:r>
              <a:rPr lang="en-US" sz="1200" b="1" i="1" u="sng" dirty="0" err="1">
                <a:solidFill>
                  <a:srgbClr val="0065A4"/>
                </a:solidFill>
                <a:effectLst/>
                <a:latin typeface="Arial" panose="020B0604020202020204" pitchFamily="34" charset="0"/>
                <a:ea typeface="Times New Roman" panose="02020603050405020304" pitchFamily="18" charset="0"/>
                <a:cs typeface="Arial" panose="020B0604020202020204" pitchFamily="34" charset="0"/>
                <a:hlinkClick r:id="rId3"/>
              </a:rPr>
              <a:t>Organização </a:t>
            </a:r>
            <a:r>
              <a:rPr lang="en-US" sz="1200" b="1" i="1" u="sng" dirty="0">
                <a:solidFill>
                  <a:srgbClr val="0065A4"/>
                </a:solidFill>
                <a:effectLst/>
                <a:latin typeface="Arial" panose="020B0604020202020204" pitchFamily="34" charset="0"/>
                <a:ea typeface="Times New Roman" panose="02020603050405020304" pitchFamily="18" charset="0"/>
                <a:cs typeface="Arial" panose="020B0604020202020204" pitchFamily="34" charset="0"/>
                <a:hlinkClick r:id="rId3"/>
              </a:rPr>
              <a:t>Mundial de Saúde Animal</a:t>
            </a:r>
            <a:endParaRPr lang="en-US" sz="1200" b="1" i="1"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11</a:t>
            </a:fld>
            <a:endParaRPr lang="en-US" dirty="0"/>
          </a:p>
        </p:txBody>
      </p:sp>
    </p:spTree>
    <p:extLst>
      <p:ext uri="{BB962C8B-B14F-4D97-AF65-F5344CB8AC3E}">
        <p14:creationId xmlns:p14="http://schemas.microsoft.com/office/powerpoint/2010/main" val="26724021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lnSpc>
                <a:spcPct val="115000"/>
              </a:lnSpc>
              <a:spcBef>
                <a:spcPts val="0"/>
              </a:spcBef>
              <a:spcAft>
                <a:spcPts val="0"/>
              </a:spcAft>
            </a:pPr>
            <a:endParaRPr lang="en-US" sz="1200" b="1" i="0" u="sng" dirty="0">
              <a:effectLst/>
              <a:latin typeface="Arial" panose="020B0604020202020204" pitchFamily="34" charset="0"/>
              <a:ea typeface="Calibri" panose="020F0502020204030204" pitchFamily="34" charset="0"/>
              <a:cs typeface="Arial" panose="020B0604020202020204" pitchFamily="34" charset="0"/>
            </a:endParaRPr>
          </a:p>
          <a:p>
            <a:pPr marL="171450" marR="0" indent="-171450">
              <a:lnSpc>
                <a:spcPct val="115000"/>
              </a:lnSpc>
              <a:spcBef>
                <a:spcPts val="0"/>
              </a:spcBef>
              <a:spcAft>
                <a:spcPts val="0"/>
              </a:spcAft>
              <a:buFont typeface="Wingdings" panose="05000000000000000000" pitchFamily="2" charset="2"/>
              <a:buChar char="§"/>
            </a:pPr>
            <a:r>
              <a:rPr lang="en-US" sz="1200" b="1" i="0" u="sng" dirty="0">
                <a:effectLst/>
                <a:latin typeface="Arial" panose="020B0604020202020204" pitchFamily="34" charset="0"/>
                <a:ea typeface="Calibri" panose="020F0502020204030204" pitchFamily="34" charset="0"/>
                <a:cs typeface="Arial" panose="020B0604020202020204" pitchFamily="34" charset="0"/>
              </a:rPr>
              <a:t>Diga:</a:t>
            </a:r>
            <a:r>
              <a:rPr lang="en-US" sz="1200" b="1" i="0" u="none" dirty="0">
                <a:effectLst/>
                <a:latin typeface="Arial" panose="020B0604020202020204" pitchFamily="34" charset="0"/>
                <a:ea typeface="Calibri" panose="020F050202020403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Este diagrama ilustra o ciclo e os modos de infeção do carbúnculo:</a:t>
            </a:r>
          </a:p>
          <a:p>
            <a:pPr marL="457200" marR="0" lvl="1">
              <a:lnSpc>
                <a:spcPct val="115000"/>
              </a:lnSpc>
              <a:spcBef>
                <a:spcPts val="0"/>
              </a:spcBef>
              <a:spcAft>
                <a:spcPts val="0"/>
              </a:spcAft>
            </a:pPr>
            <a:r>
              <a:rPr lang="en-US" sz="1200" dirty="0">
                <a:effectLst/>
                <a:latin typeface="Arial" panose="020B0604020202020204" pitchFamily="34" charset="0"/>
                <a:ea typeface="Times New Roman" panose="02020603050405020304" pitchFamily="18" charset="0"/>
                <a:cs typeface="Arial" panose="020B0604020202020204" pitchFamily="34" charset="0"/>
              </a:rPr>
              <a:t>1. Começando pela direita, um animal ingere esporos enquanto pasta</a:t>
            </a:r>
          </a:p>
          <a:p>
            <a:pPr marL="457200" marR="0" lvl="1">
              <a:lnSpc>
                <a:spcPct val="115000"/>
              </a:lnSpc>
              <a:spcBef>
                <a:spcPts val="0"/>
              </a:spcBef>
              <a:spcAft>
                <a:spcPts val="0"/>
              </a:spcAft>
            </a:pPr>
            <a:r>
              <a:rPr lang="en-US" sz="1200" dirty="0">
                <a:effectLst/>
                <a:latin typeface="Arial" panose="020B0604020202020204" pitchFamily="34" charset="0"/>
                <a:ea typeface="Times New Roman" panose="02020603050405020304" pitchFamily="18" charset="0"/>
                <a:cs typeface="Arial" panose="020B0604020202020204" pitchFamily="34" charset="0"/>
              </a:rPr>
              <a:t>2. Os esporos são activados no animal e espalham-se para o sangue, causando a doença no animal</a:t>
            </a:r>
          </a:p>
          <a:p>
            <a:pPr marL="457200" marR="0" lvl="1">
              <a:lnSpc>
                <a:spcPct val="115000"/>
              </a:lnSpc>
              <a:spcBef>
                <a:spcPts val="0"/>
              </a:spcBef>
              <a:spcAft>
                <a:spcPts val="0"/>
              </a:spcAft>
            </a:pPr>
            <a:r>
              <a:rPr lang="en-US" sz="1200" dirty="0">
                <a:effectLst/>
                <a:latin typeface="Arial" panose="020B0604020202020204" pitchFamily="34" charset="0"/>
                <a:ea typeface="Times New Roman" panose="02020603050405020304" pitchFamily="18" charset="0"/>
                <a:cs typeface="Arial" panose="020B0604020202020204" pitchFamily="34" charset="0"/>
              </a:rPr>
              <a:t>3. O sangue é derramado quando o animal morre</a:t>
            </a:r>
          </a:p>
          <a:p>
            <a:pPr marL="457200" marR="0" lvl="1">
              <a:lnSpc>
                <a:spcPct val="115000"/>
              </a:lnSpc>
              <a:spcBef>
                <a:spcPts val="0"/>
              </a:spcBef>
              <a:spcAft>
                <a:spcPts val="0"/>
              </a:spcAft>
            </a:pPr>
            <a:r>
              <a:rPr lang="en-US" sz="1200" dirty="0">
                <a:effectLst/>
                <a:latin typeface="Arial" panose="020B0604020202020204" pitchFamily="34" charset="0"/>
                <a:ea typeface="Times New Roman" panose="02020603050405020304" pitchFamily="18" charset="0"/>
                <a:cs typeface="Arial" panose="020B0604020202020204" pitchFamily="34" charset="0"/>
              </a:rPr>
              <a:t>4. As bactérias do carbúnculo formam esporos quando expostas ao oxigénio</a:t>
            </a:r>
          </a:p>
          <a:p>
            <a:pPr marL="457200" marR="0" lvl="1">
              <a:lnSpc>
                <a:spcPct val="115000"/>
              </a:lnSpc>
              <a:spcBef>
                <a:spcPts val="0"/>
              </a:spcBef>
              <a:spcAft>
                <a:spcPts val="0"/>
              </a:spcAft>
            </a:pPr>
            <a:r>
              <a:rPr lang="en-US" sz="1200" dirty="0">
                <a:effectLst/>
                <a:latin typeface="Arial" panose="020B0604020202020204" pitchFamily="34" charset="0"/>
                <a:ea typeface="Times New Roman" panose="02020603050405020304" pitchFamily="18" charset="0"/>
                <a:cs typeface="Arial" panose="020B0604020202020204" pitchFamily="34" charset="0"/>
              </a:rPr>
              <a:t>5. Outros animais pastam na zona, consomem os esporos e o ciclo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repete</a:t>
            </a:r>
            <a:r>
              <a:rPr lang="en-US" sz="1200" dirty="0">
                <a:effectLst/>
                <a:latin typeface="Arial" panose="020B0604020202020204" pitchFamily="34" charset="0"/>
                <a:ea typeface="Times New Roman" panose="02020603050405020304" pitchFamily="18" charset="0"/>
                <a:cs typeface="Arial" panose="020B0604020202020204" pitchFamily="34" charset="0"/>
              </a:rPr>
              <a:t>-se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0" marR="0">
              <a:lnSpc>
                <a:spcPct val="115000"/>
              </a:lnSpc>
              <a:spcBef>
                <a:spcPts val="0"/>
              </a:spcBef>
              <a:spcAft>
                <a:spcPts val="0"/>
              </a:spcAft>
            </a:pPr>
            <a:r>
              <a:rPr lang="en-US" sz="1200" dirty="0">
                <a:effectLst/>
                <a:latin typeface="Arial" panose="020B0604020202020204" pitchFamily="34" charset="0"/>
                <a:ea typeface="Times New Roman" panose="02020603050405020304" pitchFamily="18" charset="0"/>
                <a:cs typeface="Arial" panose="020B0604020202020204" pitchFamily="34" charset="0"/>
              </a:rPr>
              <a:t> </a:t>
            </a:r>
          </a:p>
          <a:p>
            <a:pPr marL="171450" marR="0" indent="-171450">
              <a:lnSpc>
                <a:spcPct val="115000"/>
              </a:lnSpc>
              <a:spcBef>
                <a:spcPts val="0"/>
              </a:spcBef>
              <a:spcAft>
                <a:spcPts val="0"/>
              </a:spcAft>
              <a:buFont typeface="Wingdings" panose="05000000000000000000" pitchFamily="2" charset="2"/>
              <a:buChar char="§"/>
            </a:pPr>
            <a:r>
              <a:rPr lang="en-US" sz="1200" b="1" i="0" u="sng" dirty="0">
                <a:effectLst/>
                <a:latin typeface="Arial" panose="020B0604020202020204" pitchFamily="34" charset="0"/>
                <a:ea typeface="Calibri" panose="020F0502020204030204" pitchFamily="34" charset="0"/>
                <a:cs typeface="Arial" panose="020B0604020202020204" pitchFamily="34" charset="0"/>
              </a:rPr>
              <a:t>Dizer:</a:t>
            </a:r>
            <a:r>
              <a:rPr lang="en-US" sz="1200" b="1" i="0" u="none" dirty="0">
                <a:effectLst/>
                <a:latin typeface="Arial" panose="020B0604020202020204" pitchFamily="34" charset="0"/>
                <a:ea typeface="Calibri" panose="020F050202020403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Os seres humanos podem então ser infectados com os esporos por:</a:t>
            </a:r>
          </a:p>
          <a:p>
            <a:pPr marL="685800" marR="0" lvl="1" indent="-228600">
              <a:lnSpc>
                <a:spcPct val="115000"/>
              </a:lnSpc>
              <a:spcBef>
                <a:spcPts val="0"/>
              </a:spcBef>
              <a:spcAft>
                <a:spcPts val="0"/>
              </a:spcAft>
              <a:buFont typeface="+mj-lt"/>
              <a:buAutoNum type="alphaLcPeriod"/>
            </a:pPr>
            <a:r>
              <a:rPr lang="en-US" sz="1200" dirty="0">
                <a:effectLst/>
                <a:latin typeface="Arial" panose="020B0604020202020204" pitchFamily="34" charset="0"/>
                <a:ea typeface="Times New Roman" panose="02020603050405020304" pitchFamily="18" charset="0"/>
                <a:cs typeface="Arial" panose="020B0604020202020204" pitchFamily="34" charset="0"/>
              </a:rPr>
              <a:t>Tocar no animal morto, </a:t>
            </a:r>
          </a:p>
          <a:p>
            <a:pPr marL="685800" marR="0" lvl="1" indent="-228600">
              <a:lnSpc>
                <a:spcPct val="115000"/>
              </a:lnSpc>
              <a:spcBef>
                <a:spcPts val="0"/>
              </a:spcBef>
              <a:spcAft>
                <a:spcPts val="0"/>
              </a:spcAft>
              <a:buFont typeface="+mj-lt"/>
              <a:buAutoNum type="alphaLcPeriod"/>
            </a:pPr>
            <a:r>
              <a:rPr lang="en-US" sz="1200" dirty="0">
                <a:effectLst/>
                <a:latin typeface="Arial" panose="020B0604020202020204" pitchFamily="34" charset="0"/>
                <a:ea typeface="Times New Roman" panose="02020603050405020304" pitchFamily="18" charset="0"/>
                <a:cs typeface="Arial" panose="020B0604020202020204" pitchFamily="34" charset="0"/>
              </a:rPr>
              <a:t>Comer a carne contaminada, ou</a:t>
            </a:r>
          </a:p>
          <a:p>
            <a:pPr marL="685800" marR="0" lvl="1" indent="-228600">
              <a:lnSpc>
                <a:spcPct val="115000"/>
              </a:lnSpc>
              <a:spcBef>
                <a:spcPts val="0"/>
              </a:spcBef>
              <a:spcAft>
                <a:spcPts val="0"/>
              </a:spcAft>
              <a:buFont typeface="+mj-lt"/>
              <a:buAutoNum type="alphaLcPeriod"/>
            </a:pPr>
            <a:r>
              <a:rPr lang="en-US" sz="1200" dirty="0">
                <a:effectLst/>
                <a:latin typeface="Arial" panose="020B0604020202020204" pitchFamily="34" charset="0"/>
                <a:ea typeface="Times New Roman" panose="02020603050405020304" pitchFamily="18" charset="0"/>
                <a:cs typeface="Arial" panose="020B0604020202020204" pitchFamily="34" charset="0"/>
              </a:rPr>
              <a:t>Inalar os esporos</a:t>
            </a: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12</a:t>
            </a:fld>
            <a:endParaRPr lang="en-US" dirty="0"/>
          </a:p>
        </p:txBody>
      </p:sp>
    </p:spTree>
    <p:extLst>
      <p:ext uri="{BB962C8B-B14F-4D97-AF65-F5344CB8AC3E}">
        <p14:creationId xmlns:p14="http://schemas.microsoft.com/office/powerpoint/2010/main" val="7318613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lnSpc>
                <a:spcPct val="115000"/>
              </a:lnSpc>
              <a:spcBef>
                <a:spcPts val="0"/>
              </a:spcBef>
              <a:spcAft>
                <a:spcPts val="1200"/>
              </a:spcAft>
            </a:pPr>
            <a:endParaRPr lang="en-US" sz="1200" b="1" i="0" u="sng" dirty="0">
              <a:effectLst/>
              <a:latin typeface="Arial" panose="020B0604020202020204" pitchFamily="34" charset="0"/>
              <a:ea typeface="Calibri" panose="020F050202020403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Calibri" panose="020F0502020204030204" pitchFamily="34" charset="0"/>
                <a:cs typeface="Arial" panose="020B0604020202020204" pitchFamily="34" charset="0"/>
              </a:rPr>
              <a:t>Dizer:</a:t>
            </a:r>
            <a:r>
              <a:rPr lang="en-US" sz="1200" b="1" i="0" u="none" dirty="0">
                <a:effectLst/>
                <a:latin typeface="Arial" panose="020B0604020202020204" pitchFamily="34" charset="0"/>
                <a:ea typeface="Calibri" panose="020F050202020403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O primeiro passo da análise de um problema é escrever a sua declaração. O enunciado do problema deve ser claro e simples. Ao escrever uma declaração do problema, não inclua a solução. Evite tirar conclusões precipitadas sobre as melhores soluções e atribuir culpas, o que pode afastar pessoas que podem ser importantes para a resolução do problema.</a:t>
            </a:r>
          </a:p>
          <a:p>
            <a:pPr marL="171450" marR="0" indent="-171450">
              <a:lnSpc>
                <a:spcPct val="115000"/>
              </a:lnSpc>
              <a:spcBef>
                <a:spcPts val="0"/>
              </a:spcBef>
              <a:spcAft>
                <a:spcPts val="120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err="1">
                <a:effectLst/>
                <a:latin typeface="Arial" panose="020B0604020202020204" pitchFamily="34" charset="0"/>
                <a:ea typeface="Calibri" panose="020F0502020204030204" pitchFamily="34" charset="0"/>
                <a:cs typeface="Arial" panose="020B0604020202020204" pitchFamily="34" charset="0"/>
              </a:rPr>
              <a:t>Dizer</a:t>
            </a:r>
            <a:r>
              <a:rPr lang="en-US" sz="1200" b="1" i="0" u="sng" dirty="0">
                <a:effectLst/>
                <a:latin typeface="Arial" panose="020B0604020202020204" pitchFamily="34" charset="0"/>
                <a:ea typeface="Calibri" panose="020F0502020204030204" pitchFamily="34" charset="0"/>
                <a:cs typeface="Arial" panose="020B0604020202020204" pitchFamily="34" charset="0"/>
              </a:rPr>
              <a:t>:</a:t>
            </a:r>
            <a:r>
              <a:rPr lang="en-US" sz="1200" b="1" i="0" u="none" dirty="0">
                <a:effectLst/>
                <a:latin typeface="Arial" panose="020B0604020202020204" pitchFamily="34" charset="0"/>
                <a:ea typeface="Calibri" panose="020F050202020403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Aqui estão alguns exemplos de uma boa e de uma má afirmação de um problema sobre a questão dos surtos recorrentes de antrax.  A afirmação "Os surtos de carbúnculo continuam a ocorrer em comunidades com gado sub-vacinadas e desinformadas" não é uma boa afirmação de um problema. </a:t>
            </a:r>
          </a:p>
          <a:p>
            <a:pPr marL="171450" marR="0" indent="-171450">
              <a:lnSpc>
                <a:spcPct val="115000"/>
              </a:lnSpc>
              <a:spcBef>
                <a:spcPts val="0"/>
              </a:spcBef>
              <a:spcAft>
                <a:spcPts val="1200"/>
              </a:spcAft>
              <a:buFont typeface="Wingdings" panose="05000000000000000000" pitchFamily="2" charset="2"/>
              <a:buChar char="§"/>
            </a:pPr>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Perguntar: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O que é que está errado nesta declaração de problema?</a:t>
            </a:r>
          </a:p>
          <a:p>
            <a:pPr marL="171450" marR="0" indent="-171450">
              <a:lnSpc>
                <a:spcPct val="115000"/>
              </a:lnSpc>
              <a:spcBef>
                <a:spcPts val="0"/>
              </a:spcBef>
              <a:spcAft>
                <a:spcPts val="120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Times New Roman" panose="02020603050405020304" pitchFamily="18" charset="0"/>
                <a:cs typeface="Arial" panose="020B0604020202020204" pitchFamily="34" charset="0"/>
              </a:rPr>
              <a:t>Confirmar</a:t>
            </a:r>
            <a:r>
              <a:rPr lang="en-US" sz="1200" b="1"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a(s) resposta(s). </a:t>
            </a:r>
            <a:r>
              <a:rPr lang="en-US" sz="1200" b="1" dirty="0">
                <a:effectLst/>
                <a:latin typeface="Arial" panose="020B0604020202020204" pitchFamily="34" charset="0"/>
                <a:ea typeface="Times New Roman" panose="02020603050405020304" pitchFamily="18" charset="0"/>
                <a:cs typeface="Arial" panose="020B0604020202020204" pitchFamily="34" charset="0"/>
              </a:rPr>
              <a:t>Responder: </a:t>
            </a:r>
            <a:r>
              <a:rPr lang="en-US" sz="1200" i="1" dirty="0">
                <a:effectLst/>
                <a:latin typeface="Arial" panose="020B0604020202020204" pitchFamily="34" charset="0"/>
                <a:ea typeface="Times New Roman" panose="02020603050405020304" pitchFamily="18" charset="0"/>
                <a:cs typeface="Arial" panose="020B0604020202020204" pitchFamily="34" charset="0"/>
              </a:rPr>
              <a:t>"Sub-vacinados e desinformados" implica soluções - vacinação e educação. "Comunidades com gado" implica que apenas as comunidades com gado estão em risco. Embora esta afirmação possa ser verdadeira em muitos contextos, não é um enunciado de problema adequado.  A afirmação "Os surtos de antraz continuam a repetir-se tanto em populações humanas como animais" descreve o problema mas evita sugerir quaisquer causas para o problema.</a:t>
            </a:r>
          </a:p>
          <a:p>
            <a:pPr marL="0" marR="0">
              <a:lnSpc>
                <a:spcPct val="115000"/>
              </a:lnSpc>
              <a:spcBef>
                <a:spcPts val="0"/>
              </a:spcBef>
              <a:spcAft>
                <a:spcPts val="12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indent="-171450">
              <a:buFont typeface="Wingdings" panose="05000000000000000000" pitchFamily="2" charset="2"/>
              <a:buChar char="v"/>
            </a:pPr>
            <a:r>
              <a:rPr lang="en-US" sz="1200" b="1" i="1" dirty="0">
                <a:effectLst/>
                <a:latin typeface="Arial" panose="020B0604020202020204" pitchFamily="34" charset="0"/>
                <a:ea typeface="Times New Roman" panose="02020603050405020304" pitchFamily="18" charset="0"/>
                <a:cs typeface="Arial" panose="020B0604020202020204" pitchFamily="34" charset="0"/>
              </a:rPr>
              <a:t>Verificar com a turma para garantir a compreensão dos enunciados dos problemas.</a:t>
            </a:r>
            <a:endParaRPr lang="en-US" b="1"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2EB32458-B0FD-4E0D-A69A-149897CA0BBB}" type="slidenum">
              <a:rPr lang="en-US" smtClean="0"/>
              <a:t>13</a:t>
            </a:fld>
            <a:endParaRPr lang="en-US" dirty="0"/>
          </a:p>
        </p:txBody>
      </p:sp>
    </p:spTree>
    <p:extLst>
      <p:ext uri="{BB962C8B-B14F-4D97-AF65-F5344CB8AC3E}">
        <p14:creationId xmlns:p14="http://schemas.microsoft.com/office/powerpoint/2010/main" val="24088184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ea typeface="Calibri" panose="020F0502020204030204" pitchFamily="34" charset="0"/>
                <a:cs typeface="Arial" panose="020B0604020202020204" pitchFamily="34" charset="0"/>
              </a:rPr>
              <a:t>Notas do instrutor:</a:t>
            </a:r>
          </a:p>
          <a:p>
            <a:pPr marL="0" marR="0">
              <a:lnSpc>
                <a:spcPct val="115000"/>
              </a:lnSpc>
              <a:spcBef>
                <a:spcPts val="0"/>
              </a:spcBef>
              <a:spcAft>
                <a:spcPts val="1200"/>
              </a:spcAft>
            </a:pPr>
            <a:endParaRPr lang="en-US" sz="1200" b="1" i="0" u="sng" dirty="0">
              <a:effectLst/>
              <a:latin typeface="Arial" panose="020B0604020202020204" pitchFamily="34" charset="0"/>
              <a:ea typeface="Calibri" panose="020F050202020403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Calibri" panose="020F0502020204030204" pitchFamily="34" charset="0"/>
                <a:cs typeface="Arial" panose="020B0604020202020204" pitchFamily="34" charset="0"/>
              </a:rPr>
              <a:t>Diga:</a:t>
            </a:r>
            <a:r>
              <a:rPr lang="en-US" sz="1200" b="1" i="0" u="none" dirty="0">
                <a:effectLst/>
                <a:latin typeface="Arial" panose="020B0604020202020204" pitchFamily="34" charset="0"/>
                <a:ea typeface="Calibri" panose="020F050202020403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 turma vai praticar a Análise de Problemas utilizando como exemplo os surtos recorrentes de antraz. </a:t>
            </a:r>
            <a:endParaRPr lang="en-US" sz="1200" b="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endParaRPr lang="en-US" sz="1200" b="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Perguntar: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Quais são algumas das possíveis razões pelas quais os surtos de antraz continuam a ocorrer? Pense em razões gerais e razões específicas da sua própria comunidade - que comportamentos ou factores ambientais permitiriam a recorrência de surtos de antraz?</a:t>
            </a:r>
          </a:p>
          <a:p>
            <a:pPr marL="171450" marR="0" indent="-171450">
              <a:lnSpc>
                <a:spcPct val="115000"/>
              </a:lnSpc>
              <a:spcBef>
                <a:spcPts val="0"/>
              </a:spcBef>
              <a:spcAft>
                <a:spcPts val="120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Confirmar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a(s) resposta(s). </a:t>
            </a:r>
            <a:r>
              <a:rPr lang="en-US" sz="1200" b="1" dirty="0">
                <a:effectLst/>
                <a:latin typeface="Arial" panose="020B0604020202020204" pitchFamily="34" charset="0"/>
                <a:ea typeface="Times New Roman" panose="02020603050405020304" pitchFamily="18" charset="0"/>
                <a:cs typeface="Arial" panose="020B0604020202020204" pitchFamily="34" charset="0"/>
              </a:rPr>
              <a:t>Responder: </a:t>
            </a:r>
            <a:r>
              <a:rPr lang="en-US" sz="1200" i="1" dirty="0">
                <a:effectLst/>
                <a:latin typeface="Arial" panose="020B0604020202020204" pitchFamily="34" charset="0"/>
                <a:ea typeface="Times New Roman" panose="02020603050405020304" pitchFamily="18" charset="0"/>
                <a:cs typeface="Arial" panose="020B0604020202020204" pitchFamily="34" charset="0"/>
              </a:rPr>
              <a:t>Podem ser dadas várias respostas possíveis.</a:t>
            </a:r>
          </a:p>
          <a:p>
            <a:pPr marL="285750" marR="0" indent="-285750">
              <a:lnSpc>
                <a:spcPct val="115000"/>
              </a:lnSpc>
              <a:spcBef>
                <a:spcPts val="0"/>
              </a:spcBef>
              <a:spcAft>
                <a:spcPts val="1200"/>
              </a:spcAft>
              <a:buFont typeface="Wingdings" panose="05000000000000000000" pitchFamily="2" charset="2"/>
              <a:buChar char="v"/>
            </a:pPr>
            <a:endParaRPr lang="en-US" sz="1200" b="1"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v"/>
            </a:pPr>
            <a:r>
              <a:rPr lang="en-US" sz="1200" b="1" i="1" dirty="0">
                <a:effectLst/>
                <a:latin typeface="Arial" panose="020B0604020202020204" pitchFamily="34" charset="0"/>
                <a:ea typeface="Times New Roman" panose="02020603050405020304" pitchFamily="18" charset="0"/>
                <a:cs typeface="Arial" panose="020B0604020202020204" pitchFamily="34" charset="0"/>
              </a:rPr>
              <a:t>O diapositivo seguinte enumera muitas das causas que podem ser mencionadas. Incentive os participantes a utilizar o método "Mas porquê? </a:t>
            </a:r>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14</a:t>
            </a:fld>
            <a:endParaRPr lang="en-US" dirty="0"/>
          </a:p>
        </p:txBody>
      </p:sp>
    </p:spTree>
    <p:extLst>
      <p:ext uri="{BB962C8B-B14F-4D97-AF65-F5344CB8AC3E}">
        <p14:creationId xmlns:p14="http://schemas.microsoft.com/office/powerpoint/2010/main" val="6793143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lnSpc>
                <a:spcPct val="115000"/>
              </a:lnSpc>
              <a:spcBef>
                <a:spcPts val="0"/>
              </a:spcBef>
              <a:spcAft>
                <a:spcPts val="1200"/>
              </a:spcAft>
            </a:pPr>
            <a:endParaRPr lang="en-US" sz="1200" b="1" i="0" u="sng" dirty="0">
              <a:effectLst/>
              <a:latin typeface="Arial" panose="020B0604020202020204" pitchFamily="34" charset="0"/>
              <a:ea typeface="Calibri" panose="020F050202020403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effectLst/>
                <a:latin typeface="Arial" panose="020B0604020202020204" pitchFamily="34" charset="0"/>
                <a:ea typeface="Times New Roman" panose="02020603050405020304" pitchFamily="18" charset="0"/>
                <a:cs typeface="Arial" panose="020B0604020202020204" pitchFamily="34" charset="0"/>
              </a:rPr>
              <a:t>Dizer</a:t>
            </a:r>
            <a:r>
              <a:rPr lang="en-US" sz="1200" b="1" u="sng" dirty="0">
                <a:effectLst/>
                <a:latin typeface="Arial" panose="020B0604020202020204" pitchFamily="34" charset="0"/>
                <a:ea typeface="Times New Roman" panose="02020603050405020304" pitchFamily="18" charset="0"/>
                <a:cs typeface="Arial" panose="020B0604020202020204" pitchFamily="34" charset="0"/>
              </a:rPr>
              <a:t>:</a:t>
            </a:r>
            <a:r>
              <a:rPr lang="en-US" sz="1200" dirty="0">
                <a:effectLst/>
                <a:latin typeface="Arial" panose="020B0604020202020204" pitchFamily="34" charset="0"/>
                <a:ea typeface="Times New Roman" panose="02020603050405020304" pitchFamily="18" charset="0"/>
                <a:cs typeface="Arial" panose="020B0604020202020204" pitchFamily="34" charset="0"/>
              </a:rPr>
              <a:t> Este diapositivo enumera algumas das causas que contribuem para os surtos de antrax. Para cada uma delas, pode perguntar "mas porquê" algumas vezes, para chegar a causas adicionais ou mesmo a uma causa principal. </a:t>
            </a:r>
          </a:p>
          <a:p>
            <a:pPr marL="171450" marR="0" indent="-171450">
              <a:lnSpc>
                <a:spcPct val="115000"/>
              </a:lnSpc>
              <a:spcBef>
                <a:spcPts val="0"/>
              </a:spcBef>
              <a:spcAft>
                <a:spcPts val="120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Permitir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um momento de revisão.</a:t>
            </a: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15</a:t>
            </a:fld>
            <a:endParaRPr lang="en-US" dirty="0"/>
          </a:p>
        </p:txBody>
      </p:sp>
    </p:spTree>
    <p:extLst>
      <p:ext uri="{BB962C8B-B14F-4D97-AF65-F5344CB8AC3E}">
        <p14:creationId xmlns:p14="http://schemas.microsoft.com/office/powerpoint/2010/main" val="7666991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285750" marR="0" indent="-285750">
              <a:lnSpc>
                <a:spcPct val="115000"/>
              </a:lnSpc>
              <a:spcBef>
                <a:spcPts val="0"/>
              </a:spcBef>
              <a:spcAft>
                <a:spcPts val="1200"/>
              </a:spcAft>
              <a:buFont typeface="Wingdings" panose="05000000000000000000" pitchFamily="2" charset="2"/>
              <a:buChar char="§"/>
            </a:pPr>
            <a:endParaRPr lang="en-US" sz="1200" b="1" i="0" u="sng" dirty="0">
              <a:effectLst/>
              <a:latin typeface="Arial" panose="020B0604020202020204" pitchFamily="34" charset="0"/>
              <a:ea typeface="Calibri" panose="020F050202020403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err="1">
                <a:effectLst/>
                <a:latin typeface="Arial" panose="020B0604020202020204" pitchFamily="34" charset="0"/>
                <a:ea typeface="Calibri" panose="020F0502020204030204" pitchFamily="34" charset="0"/>
                <a:cs typeface="Arial" panose="020B0604020202020204" pitchFamily="34" charset="0"/>
              </a:rPr>
              <a:t>Dizer</a:t>
            </a:r>
            <a:r>
              <a:rPr lang="en-US" sz="1200" b="1" i="0" u="sng" dirty="0">
                <a:effectLst/>
                <a:latin typeface="Arial" panose="020B0604020202020204" pitchFamily="34" charset="0"/>
                <a:ea typeface="Calibri" panose="020F0502020204030204" pitchFamily="34" charset="0"/>
                <a:cs typeface="Arial" panose="020B0604020202020204" pitchFamily="34" charset="0"/>
              </a:rPr>
              <a:t>:</a:t>
            </a:r>
            <a:r>
              <a:rPr lang="en-US" sz="1200" b="1" i="0" u="none" dirty="0">
                <a:effectLst/>
                <a:latin typeface="Arial" panose="020B0604020202020204" pitchFamily="34" charset="0"/>
                <a:ea typeface="Calibri" panose="020F050202020403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Depois de enumeradas as causas potenciais, é necessário organizá-las em categorias ou grupos adequados. Diferentes pessoas podem propor diferentes agrupamentos.  Para surtos recorrentes de carbúnculo, propomos quatro agrupamentos gerais possíveis - ambiente, comportamento da comunidade, sistema de saúde e vigilância e resposta. Utilizá-los-emos como as nossas "causas principais" para o nosso diagrama de espinha de peixe.</a:t>
            </a:r>
          </a:p>
          <a:p>
            <a:pPr marL="171450" marR="0" indent="-171450">
              <a:lnSpc>
                <a:spcPct val="115000"/>
              </a:lnSpc>
              <a:spcBef>
                <a:spcPts val="0"/>
              </a:spcBef>
              <a:spcAft>
                <a:spcPts val="1200"/>
              </a:spcAft>
              <a:buFont typeface="Wingdings" panose="05000000000000000000" pitchFamily="2" charset="2"/>
              <a:buChar char="§"/>
            </a:pPr>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Perguntar: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Concordam com estes agrupamentos? Se não, o que é que mudaria ou acrescentaria?</a:t>
            </a:r>
          </a:p>
          <a:p>
            <a:pPr marL="171450" marR="0" lvl="0" indent="-171450" algn="l" defTabSz="914400" rtl="0" eaLnBrk="0" fontAlgn="base" latinLnBrk="0" hangingPunct="0">
              <a:lnSpc>
                <a:spcPct val="115000"/>
              </a:lnSpc>
              <a:spcBef>
                <a:spcPts val="0"/>
              </a:spcBef>
              <a:spcAft>
                <a:spcPts val="1200"/>
              </a:spcAft>
              <a:buClrTx/>
              <a:buSzTx/>
              <a:buFont typeface="Wingdings" panose="05000000000000000000" pitchFamily="2" charset="2"/>
              <a:buChar char="§"/>
              <a:tabLst/>
              <a:defRPr/>
            </a:pPr>
            <a:endParaRPr lang="en-US" sz="1200" i="1"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15000"/>
              </a:lnSpc>
              <a:spcBef>
                <a:spcPts val="0"/>
              </a:spcBef>
              <a:spcAft>
                <a:spcPts val="1200"/>
              </a:spcAft>
              <a:buClrTx/>
              <a:buSzTx/>
              <a:buFont typeface="Wingdings" panose="05000000000000000000" pitchFamily="2" charset="2"/>
              <a:buChar char="v"/>
              <a:tabLst/>
              <a:defRPr/>
            </a:pPr>
            <a:r>
              <a:rPr lang="en-US" sz="1200" b="1" i="1" dirty="0">
                <a:effectLst/>
                <a:latin typeface="Arial" panose="020B0604020202020204" pitchFamily="34" charset="0"/>
                <a:ea typeface="Times New Roman" panose="02020603050405020304" pitchFamily="18" charset="0"/>
                <a:cs typeface="Arial" panose="020B0604020202020204" pitchFamily="34" charset="0"/>
              </a:rPr>
              <a:t>Note-se que, mesmo que os participantes sugiram categorias diferentes, estas são as quatro categorias que serão utilizadas no exemplo do diagrama de espinha de peixe.</a:t>
            </a:r>
          </a:p>
          <a:p>
            <a:pPr marL="171450" marR="0" indent="-171450">
              <a:lnSpc>
                <a:spcPct val="115000"/>
              </a:lnSpc>
              <a:spcBef>
                <a:spcPts val="0"/>
              </a:spcBef>
              <a:spcAft>
                <a:spcPts val="120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Confirmar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a(s) resposta(s).  </a:t>
            </a:r>
            <a:r>
              <a:rPr lang="en-US" sz="1200" b="1" dirty="0">
                <a:effectLst/>
                <a:latin typeface="Arial" panose="020B0604020202020204" pitchFamily="34" charset="0"/>
                <a:ea typeface="Times New Roman" panose="02020603050405020304" pitchFamily="18" charset="0"/>
                <a:cs typeface="Arial" panose="020B0604020202020204" pitchFamily="34" charset="0"/>
              </a:rPr>
              <a:t>Resposta: </a:t>
            </a:r>
            <a:r>
              <a:rPr lang="en-US" sz="1200" i="1" dirty="0">
                <a:effectLst/>
                <a:latin typeface="Arial" panose="020B0604020202020204" pitchFamily="34" charset="0"/>
                <a:ea typeface="Times New Roman" panose="02020603050405020304" pitchFamily="18" charset="0"/>
                <a:cs typeface="Arial" panose="020B0604020202020204" pitchFamily="34" charset="0"/>
              </a:rPr>
              <a:t>As respostas podem variar.</a:t>
            </a:r>
          </a:p>
          <a:p>
            <a:pPr marL="171450" marR="0" indent="-171450">
              <a:lnSpc>
                <a:spcPct val="115000"/>
              </a:lnSpc>
              <a:spcBef>
                <a:spcPts val="0"/>
              </a:spcBef>
              <a:spcAft>
                <a:spcPts val="1200"/>
              </a:spcAft>
              <a:buFont typeface="Wingdings" panose="05000000000000000000" pitchFamily="2" charset="2"/>
              <a:buChar char="§"/>
            </a:pPr>
            <a:endParaRPr lang="en-US" sz="1200"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err="1">
                <a:effectLst/>
                <a:latin typeface="Arial" panose="020B0604020202020204" pitchFamily="34" charset="0"/>
                <a:ea typeface="Times New Roman" panose="02020603050405020304" pitchFamily="18" charset="0"/>
                <a:cs typeface="Arial" panose="020B0604020202020204" pitchFamily="34" charset="0"/>
              </a:rPr>
              <a:t>Dizer</a:t>
            </a:r>
            <a:r>
              <a:rPr lang="en-US" sz="1200" b="1" i="0" u="sng" dirty="0">
                <a:effectLst/>
                <a:latin typeface="Arial" panose="020B0604020202020204" pitchFamily="34" charset="0"/>
                <a:ea typeface="Times New Roman" panose="02020603050405020304" pitchFamily="18" charset="0"/>
                <a:cs typeface="Arial" panose="020B0604020202020204" pitchFamily="34" charset="0"/>
              </a:rPr>
              <a:t>:</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Embora</a:t>
            </a:r>
            <a:r>
              <a:rPr lang="en-US" sz="1200" dirty="0">
                <a:effectLst/>
                <a:latin typeface="Arial" panose="020B0604020202020204" pitchFamily="34" charset="0"/>
                <a:ea typeface="Times New Roman" panose="02020603050405020304" pitchFamily="18" charset="0"/>
                <a:cs typeface="Arial" panose="020B0604020202020204" pitchFamily="34" charset="0"/>
              </a:rPr>
              <a:t> estes agrupamentos ou categorias principais sejam bastante amplos, estas quatro categorias exactas não serão adequadas para todos os problemas de saúde pública.</a:t>
            </a:r>
          </a:p>
          <a:p>
            <a:pPr marL="0" marR="0">
              <a:lnSpc>
                <a:spcPct val="115000"/>
              </a:lnSpc>
              <a:spcBef>
                <a:spcPts val="0"/>
              </a:spcBef>
              <a:spcAft>
                <a:spcPts val="12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16</a:t>
            </a:fld>
            <a:endParaRPr lang="en-US" dirty="0"/>
          </a:p>
        </p:txBody>
      </p:sp>
    </p:spTree>
    <p:extLst>
      <p:ext uri="{BB962C8B-B14F-4D97-AF65-F5344CB8AC3E}">
        <p14:creationId xmlns:p14="http://schemas.microsoft.com/office/powerpoint/2010/main" val="34685824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285750" marR="0" indent="-285750">
              <a:lnSpc>
                <a:spcPct val="115000"/>
              </a:lnSpc>
              <a:spcBef>
                <a:spcPts val="0"/>
              </a:spcBef>
              <a:spcAft>
                <a:spcPts val="1200"/>
              </a:spcAft>
              <a:buFont typeface="Wingdings" panose="05000000000000000000" pitchFamily="2" charset="2"/>
              <a:buChar char="§"/>
            </a:pPr>
            <a:endParaRPr lang="en-US" sz="1200" b="1" i="0" u="sng" dirty="0">
              <a:effectLst/>
              <a:latin typeface="Arial" panose="020B0604020202020204" pitchFamily="34" charset="0"/>
              <a:ea typeface="Calibri" panose="020F050202020403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v"/>
            </a:pPr>
            <a:r>
              <a:rPr lang="en-US" sz="1200" b="1" i="1" dirty="0">
                <a:effectLst/>
                <a:latin typeface="Arial" panose="020B0604020202020204" pitchFamily="34" charset="0"/>
                <a:ea typeface="Times New Roman" panose="02020603050405020304" pitchFamily="18" charset="0"/>
                <a:cs typeface="Arial" panose="020B0604020202020204" pitchFamily="34" charset="0"/>
              </a:rPr>
              <a:t>Este diagrama é designado por diagrama </a:t>
            </a:r>
            <a:r>
              <a:rPr lang="en-US" sz="1200" b="1" i="1" u="sng" dirty="0">
                <a:effectLst/>
                <a:latin typeface="Arial" panose="020B0604020202020204" pitchFamily="34" charset="0"/>
                <a:ea typeface="Times New Roman" panose="02020603050405020304" pitchFamily="18" charset="0"/>
                <a:cs typeface="Arial" panose="020B0604020202020204" pitchFamily="34" charset="0"/>
              </a:rPr>
              <a:t>de causa e efeito</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u="sng" dirty="0">
                <a:effectLst/>
                <a:latin typeface="Arial" panose="020B0604020202020204" pitchFamily="34" charset="0"/>
                <a:ea typeface="Times New Roman" panose="02020603050405020304" pitchFamily="18" charset="0"/>
                <a:cs typeface="Arial" panose="020B0604020202020204" pitchFamily="34" charset="0"/>
              </a:rPr>
              <a:t>diagrama de espinha de peixe </a:t>
            </a:r>
            <a:r>
              <a:rPr lang="en-US" sz="1200" b="1" i="1" dirty="0">
                <a:effectLst/>
                <a:latin typeface="Arial" panose="020B0604020202020204" pitchFamily="34" charset="0"/>
                <a:ea typeface="Times New Roman" panose="02020603050405020304" pitchFamily="18" charset="0"/>
                <a:cs typeface="Arial" panose="020B0604020202020204" pitchFamily="34" charset="0"/>
              </a:rPr>
              <a:t>ou </a:t>
            </a:r>
            <a:r>
              <a:rPr lang="en-US" sz="1200" b="1" i="1" u="sng" dirty="0">
                <a:effectLst/>
                <a:latin typeface="Arial" panose="020B0604020202020204" pitchFamily="34" charset="0"/>
                <a:ea typeface="Times New Roman" panose="02020603050405020304" pitchFamily="18" charset="0"/>
                <a:cs typeface="Arial" panose="020B0604020202020204" pitchFamily="34" charset="0"/>
              </a:rPr>
              <a:t>diagrama de Ishikawa</a:t>
            </a:r>
            <a:r>
              <a:rPr lang="en-US" sz="1200" b="1" i="1" dirty="0">
                <a:effectLst/>
                <a:latin typeface="Arial" panose="020B0604020202020204" pitchFamily="34" charset="0"/>
                <a:ea typeface="Times New Roman" panose="02020603050405020304" pitchFamily="18" charset="0"/>
                <a:cs typeface="Arial" panose="020B0604020202020204" pitchFamily="34" charset="0"/>
              </a:rPr>
              <a:t>. Foi desenvolvido por Kaoru Ishikawa, um especialista japonês em controlo de qualidade e design de produção na indústria transformadora. A intenção original deste diagrama era demonstrar a relação entre causas e um único problema ao analisar falhas em processos industriais. Foi mais popularmente utilizado no desenvolvimento dos automóveis desportivos da Mazda.</a:t>
            </a:r>
          </a:p>
          <a:p>
            <a:pPr marL="171450" marR="0" indent="-171450">
              <a:lnSpc>
                <a:spcPct val="115000"/>
              </a:lnSpc>
              <a:spcBef>
                <a:spcPts val="0"/>
              </a:spcBef>
              <a:spcAft>
                <a:spcPts val="1200"/>
              </a:spcAft>
              <a:buFont typeface="Wingdings" panose="05000000000000000000" pitchFamily="2" charset="2"/>
              <a:buChar char="v"/>
            </a:pPr>
            <a:endParaRPr lang="en-US" sz="1200" i="1"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15000"/>
              </a:lnSpc>
              <a:spcBef>
                <a:spcPts val="0"/>
              </a:spcBef>
              <a:spcAft>
                <a:spcPts val="1200"/>
              </a:spcAft>
              <a:buClrTx/>
              <a:buSzTx/>
              <a:buFont typeface="Wingdings" panose="05000000000000000000" pitchFamily="2" charset="2"/>
              <a:buChar char="§"/>
              <a:tabLst/>
              <a:defRPr/>
            </a:pPr>
            <a:r>
              <a:rPr lang="en-US" sz="1200" b="1" i="0" u="sng" dirty="0">
                <a:effectLst/>
                <a:latin typeface="Arial" panose="020B0604020202020204" pitchFamily="34" charset="0"/>
                <a:ea typeface="Calibri" panose="020F0502020204030204" pitchFamily="34" charset="0"/>
                <a:cs typeface="Arial" panose="020B0604020202020204" pitchFamily="34" charset="0"/>
              </a:rPr>
              <a:t>Dizer:</a:t>
            </a:r>
            <a:r>
              <a:rPr lang="en-US" sz="1200" b="1" i="0" u="none" dirty="0">
                <a:effectLst/>
                <a:latin typeface="Arial" panose="020B0604020202020204" pitchFamily="34" charset="0"/>
                <a:ea typeface="Calibri" panose="020F050202020403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Uma vez determinada a declaração do problema, o passo seguinte é considerar as causas profundas do problema. Vamos utilizar um diagrama de causa e efeito, também conhecido como diagrama de espinha de peixe.</a:t>
            </a:r>
          </a:p>
          <a:p>
            <a:pPr marL="171450" marR="0" indent="-171450">
              <a:lnSpc>
                <a:spcPct val="115000"/>
              </a:lnSpc>
              <a:spcBef>
                <a:spcPts val="0"/>
              </a:spcBef>
              <a:spcAft>
                <a:spcPts val="120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marL="0" marR="0">
              <a:lnSpc>
                <a:spcPct val="115000"/>
              </a:lnSpc>
              <a:spcBef>
                <a:spcPts val="0"/>
              </a:spcBef>
              <a:spcAft>
                <a:spcPts val="1200"/>
              </a:spcAft>
            </a:pPr>
            <a:endParaRPr lang="en-US" sz="1800" b="1" i="1"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17</a:t>
            </a:fld>
            <a:endParaRPr lang="en-US" dirty="0"/>
          </a:p>
        </p:txBody>
      </p:sp>
    </p:spTree>
    <p:extLst>
      <p:ext uri="{BB962C8B-B14F-4D97-AF65-F5344CB8AC3E}">
        <p14:creationId xmlns:p14="http://schemas.microsoft.com/office/powerpoint/2010/main" val="40241057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285750" marR="0" indent="-285750">
              <a:lnSpc>
                <a:spcPct val="115000"/>
              </a:lnSpc>
              <a:spcBef>
                <a:spcPts val="0"/>
              </a:spcBef>
              <a:spcAft>
                <a:spcPts val="1200"/>
              </a:spcAft>
              <a:buFont typeface="Wingdings" panose="05000000000000000000" pitchFamily="2" charset="2"/>
              <a:buChar char="§"/>
            </a:pPr>
            <a:endParaRPr lang="en-US" sz="1200" b="1" i="0" u="sng" dirty="0">
              <a:effectLst/>
              <a:latin typeface="Arial" panose="020B0604020202020204" pitchFamily="34" charset="0"/>
              <a:ea typeface="Calibri" panose="020F050202020403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v"/>
            </a:pPr>
            <a:r>
              <a:rPr lang="en-US" sz="1200" b="1" i="1" dirty="0">
                <a:effectLst/>
                <a:latin typeface="Arial" panose="020B0604020202020204" pitchFamily="34" charset="0"/>
                <a:ea typeface="Times New Roman" panose="02020603050405020304" pitchFamily="18" charset="0"/>
                <a:cs typeface="Arial" panose="020B0604020202020204" pitchFamily="34" charset="0"/>
              </a:rPr>
              <a:t>Este diapositivo contém animação para cada secção do diagrama de espinha de peixe.</a:t>
            </a:r>
          </a:p>
          <a:p>
            <a:pPr marL="171450" marR="0" indent="-171450">
              <a:lnSpc>
                <a:spcPct val="115000"/>
              </a:lnSpc>
              <a:spcBef>
                <a:spcPts val="0"/>
              </a:spcBef>
              <a:spcAft>
                <a:spcPts val="1200"/>
              </a:spcAft>
              <a:buFont typeface="Wingdings" panose="05000000000000000000" pitchFamily="2" charset="2"/>
              <a:buChar char="v"/>
            </a:pPr>
            <a:endParaRPr lang="en-US" sz="1200"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err="1">
                <a:effectLst/>
                <a:latin typeface="Arial" panose="020B0604020202020204" pitchFamily="34" charset="0"/>
                <a:ea typeface="Calibri" panose="020F0502020204030204" pitchFamily="34" charset="0"/>
                <a:cs typeface="Arial" panose="020B0604020202020204" pitchFamily="34" charset="0"/>
              </a:rPr>
              <a:t>Dizer</a:t>
            </a:r>
            <a:r>
              <a:rPr lang="en-US" sz="1200" b="1" i="0" u="sng" dirty="0">
                <a:effectLst/>
                <a:latin typeface="Arial" panose="020B0604020202020204" pitchFamily="34" charset="0"/>
                <a:ea typeface="Calibri" panose="020F0502020204030204" pitchFamily="34" charset="0"/>
                <a:cs typeface="Arial" panose="020B0604020202020204" pitchFamily="34" charset="0"/>
              </a:rPr>
              <a:t>:</a:t>
            </a:r>
            <a:r>
              <a:rPr lang="en-US" sz="1200" b="1" i="0" u="none" dirty="0">
                <a:effectLst/>
                <a:latin typeface="Arial" panose="020B0604020202020204" pitchFamily="34" charset="0"/>
                <a:ea typeface="Calibri" panose="020F050202020403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O diagrama de espinha de peixe é mostrado aqui com etiquetas para as diferentes secções do diagrama. Chama-se diagrama de espinha de peixe porque se assemelha ao esqueleto de um peixe. O problema que está a ser analisado é colocado na cabeça do peixe.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a:t>
            </a:r>
          </a:p>
          <a:p>
            <a:pPr marL="171450" marR="0" indent="-171450">
              <a:lnSpc>
                <a:spcPct val="115000"/>
              </a:lnSpc>
              <a:spcBef>
                <a:spcPts val="0"/>
              </a:spcBef>
              <a:spcAft>
                <a:spcPts val="1200"/>
              </a:spcAft>
              <a:buFont typeface="Wingdings" panose="05000000000000000000" pitchFamily="2" charset="2"/>
              <a:buChar char="§"/>
            </a:pPr>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Calibri" panose="020F0502020204030204" pitchFamily="34" charset="0"/>
                <a:cs typeface="Arial" panose="020B0604020202020204" pitchFamily="34" charset="0"/>
              </a:rPr>
              <a:t>Dizer:</a:t>
            </a:r>
            <a:r>
              <a:rPr lang="en-US" sz="1200" b="1" i="0" u="none" dirty="0">
                <a:effectLst/>
                <a:latin typeface="Arial" panose="020B0604020202020204" pitchFamily="34" charset="0"/>
                <a:ea typeface="Calibri" panose="020F050202020403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As grandes categorias de causas estão colocadas nas caixas no final de cada espinha de peixe.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a:t>
            </a:r>
          </a:p>
          <a:p>
            <a:pPr marL="171450" marR="0" indent="-171450">
              <a:lnSpc>
                <a:spcPct val="115000"/>
              </a:lnSpc>
              <a:spcBef>
                <a:spcPts val="0"/>
              </a:spcBef>
              <a:spcAft>
                <a:spcPts val="1200"/>
              </a:spcAft>
              <a:buFont typeface="Wingdings" panose="05000000000000000000" pitchFamily="2" charset="2"/>
              <a:buChar char="§"/>
            </a:pPr>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Calibri" panose="020F0502020204030204" pitchFamily="34" charset="0"/>
                <a:cs typeface="Arial" panose="020B0604020202020204" pitchFamily="34" charset="0"/>
              </a:rPr>
              <a:t>Dizer:</a:t>
            </a:r>
            <a:r>
              <a:rPr lang="en-US" sz="1200" b="1" i="0" u="none" dirty="0">
                <a:effectLst/>
                <a:latin typeface="Arial" panose="020B0604020202020204" pitchFamily="34" charset="0"/>
                <a:ea typeface="Calibri" panose="020F050202020403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As causas que foram objeto de brainstorming podem ser colocadas nas linhas da respectiva </a:t>
            </a:r>
            <a:r>
              <a:rPr lang="en-US" sz="1200" dirty="0" err="1">
                <a:effectLst/>
                <a:latin typeface="Arial" panose="020B0604020202020204" pitchFamily="34" charset="0"/>
                <a:ea typeface="Times New Roman" panose="02020603050405020304" pitchFamily="18" charset="0"/>
                <a:cs typeface="Arial" panose="020B0604020202020204" pitchFamily="34" charset="0"/>
              </a:rPr>
              <a:t>categoria</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a:t>
            </a:r>
          </a:p>
          <a:p>
            <a:pPr marL="0" marR="0">
              <a:lnSpc>
                <a:spcPct val="115000"/>
              </a:lnSpc>
              <a:spcBef>
                <a:spcPts val="0"/>
              </a:spcBef>
              <a:spcAft>
                <a:spcPts val="6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1200"/>
              </a:spcAft>
              <a:buFont typeface="Wingdings" panose="05000000000000000000" pitchFamily="2" charset="2"/>
              <a:buChar char="§"/>
              <a:tabLst>
                <a:tab pos="1085850" algn="l"/>
              </a:tabLst>
            </a:pPr>
            <a:r>
              <a:rPr lang="en-US" sz="1200" b="1" i="0" u="sng" dirty="0" err="1">
                <a:effectLst/>
                <a:latin typeface="Arial" panose="020B0604020202020204" pitchFamily="34" charset="0"/>
                <a:ea typeface="Calibri" panose="020F0502020204030204" pitchFamily="34" charset="0"/>
                <a:cs typeface="Arial" panose="020B0604020202020204" pitchFamily="34" charset="0"/>
              </a:rPr>
              <a:t>Dizer</a:t>
            </a:r>
            <a:r>
              <a:rPr lang="en-US" sz="1200" b="1" i="0" u="sng" dirty="0">
                <a:effectLst/>
                <a:latin typeface="Arial" panose="020B0604020202020204" pitchFamily="34" charset="0"/>
                <a:ea typeface="Calibri" panose="020F0502020204030204" pitchFamily="34" charset="0"/>
                <a:cs typeface="Arial" panose="020B0604020202020204" pitchFamily="34" charset="0"/>
              </a:rPr>
              <a:t>:</a:t>
            </a:r>
            <a:r>
              <a:rPr lang="en-US" sz="1200" b="1" i="0" u="none" dirty="0">
                <a:effectLst/>
                <a:latin typeface="Arial" panose="020B0604020202020204" pitchFamily="34" charset="0"/>
                <a:ea typeface="Calibri" panose="020F050202020403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Isto cria uma visualização simples para compreender a relação entre múltiplas causas e um efeito. Muitas pessoas olham para todas as coisas que podem correr mal e ficam sobrecarregadas com o número de causas. A vantagem de analisar um problema desta forma é que ajuda a organizar e a visualizar as causas de um problema - isto permite-lhe ser sistemático no seu pensamento. </a:t>
            </a: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18</a:t>
            </a:fld>
            <a:endParaRPr lang="en-US" dirty="0"/>
          </a:p>
        </p:txBody>
      </p:sp>
    </p:spTree>
    <p:extLst>
      <p:ext uri="{BB962C8B-B14F-4D97-AF65-F5344CB8AC3E}">
        <p14:creationId xmlns:p14="http://schemas.microsoft.com/office/powerpoint/2010/main" val="41222296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Calibri" panose="020F0502020204030204" pitchFamily="34" charset="0"/>
                <a:cs typeface="Arial" panose="020B0604020202020204" pitchFamily="34" charset="0"/>
              </a:rPr>
              <a:t>Dizer:</a:t>
            </a:r>
            <a:r>
              <a:rPr lang="en-US" sz="1200" b="1" i="0" u="none" dirty="0">
                <a:effectLst/>
                <a:latin typeface="Arial" panose="020B0604020202020204" pitchFamily="34" charset="0"/>
                <a:ea typeface="Calibri" panose="020F0502020204030204" pitchFamily="34" charset="0"/>
                <a:cs typeface="Arial" panose="020B0604020202020204" pitchFamily="34" charset="0"/>
              </a:rPr>
              <a:t> </a:t>
            </a:r>
            <a:r>
              <a:rPr lang="en-US" sz="1200" b="0" i="0" dirty="0">
                <a:effectLst/>
                <a:latin typeface="Arial" panose="020B0604020202020204" pitchFamily="34" charset="0"/>
                <a:ea typeface="Calibri" panose="020F0502020204030204" pitchFamily="34" charset="0"/>
                <a:cs typeface="Arial" panose="020B0604020202020204" pitchFamily="34" charset="0"/>
              </a:rPr>
              <a:t>Voltando ao nosso exemplo do antraz, o </a:t>
            </a:r>
            <a:r>
              <a:rPr lang="en-US" sz="1200" dirty="0">
                <a:effectLst/>
                <a:latin typeface="Arial" panose="020B0604020202020204" pitchFamily="34" charset="0"/>
                <a:ea typeface="Times New Roman" panose="02020603050405020304" pitchFamily="18" charset="0"/>
                <a:cs typeface="Arial" panose="020B0604020202020204" pitchFamily="34" charset="0"/>
              </a:rPr>
              <a:t>diagrama mostra um resumo da declaração do problema do antraz no cabeçalho e as 4 grandes categorias de problemas.</a:t>
            </a:r>
          </a:p>
          <a:p>
            <a:pPr marL="742950" marR="0" lvl="1" indent="-285750">
              <a:lnSpc>
                <a:spcPct val="115000"/>
              </a:lnSpc>
              <a:spcBef>
                <a:spcPts val="0"/>
              </a:spcBef>
              <a:spcAft>
                <a:spcPts val="120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Note que a ordem das categorias não é importante. </a:t>
            </a: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19</a:t>
            </a:fld>
            <a:endParaRPr lang="en-US" dirty="0"/>
          </a:p>
        </p:txBody>
      </p:sp>
    </p:spTree>
    <p:extLst>
      <p:ext uri="{BB962C8B-B14F-4D97-AF65-F5344CB8AC3E}">
        <p14:creationId xmlns:p14="http://schemas.microsoft.com/office/powerpoint/2010/main" val="10799707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Times New Roman" panose="02020603050405020304" pitchFamily="18" charset="0"/>
                <a:cs typeface="Arial" panose="020B0604020202020204" pitchFamily="34" charset="0"/>
              </a:rPr>
              <a:t>Peça a</a:t>
            </a:r>
            <a:r>
              <a:rPr lang="en-US" sz="1200" i="0" dirty="0">
                <a:effectLst/>
                <a:latin typeface="Arial" panose="020B0604020202020204" pitchFamily="34" charset="0"/>
                <a:ea typeface="Times New Roman" panose="02020603050405020304" pitchFamily="18" charset="0"/>
                <a:cs typeface="Arial" panose="020B0604020202020204" pitchFamily="34" charset="0"/>
              </a:rPr>
              <a:t> um voluntário que leia os objectivos de aprendizagem em voz alta.</a:t>
            </a:r>
          </a:p>
          <a:p>
            <a:pPr marL="171450" marR="0" indent="-171450">
              <a:lnSpc>
                <a:spcPct val="115000"/>
              </a:lnSpc>
              <a:spcBef>
                <a:spcPts val="0"/>
              </a:spcBef>
              <a:spcAft>
                <a:spcPts val="1200"/>
              </a:spcAft>
              <a:buFont typeface="Wingdings" panose="05000000000000000000" pitchFamily="2" charset="2"/>
              <a:buChar char="§"/>
            </a:pPr>
            <a:endParaRPr lang="en-US" sz="1200" b="1" i="0" u="sng"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err="1">
                <a:effectLst/>
                <a:latin typeface="Arial" panose="020B0604020202020204" pitchFamily="34" charset="0"/>
                <a:ea typeface="Times New Roman" panose="02020603050405020304" pitchFamily="18" charset="0"/>
                <a:cs typeface="Arial" panose="020B0604020202020204" pitchFamily="34" charset="0"/>
              </a:rPr>
              <a:t>Dizer</a:t>
            </a:r>
            <a:r>
              <a:rPr lang="en-US" sz="1200" b="1" i="0" u="sng" dirty="0">
                <a:effectLst/>
                <a:latin typeface="Arial" panose="020B0604020202020204" pitchFamily="34" charset="0"/>
                <a:ea typeface="Times New Roman" panose="02020603050405020304" pitchFamily="18" charset="0"/>
                <a:cs typeface="Arial" panose="020B0604020202020204" pitchFamily="34" charset="0"/>
              </a:rPr>
              <a:t>:</a:t>
            </a:r>
            <a:r>
              <a:rPr lang="en-US" sz="1200" b="1"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Como parte do seu trabalho no terreno, visitou unidades de saúde ou outras fontes de dados de vigilância. Também visitou estabelecimentos de outros sectores para conhecer os seus sistemas de vigilância. </a:t>
            </a:r>
          </a:p>
          <a:p>
            <a:pPr marL="171450" marR="0" indent="-171450">
              <a:lnSpc>
                <a:spcPct val="115000"/>
              </a:lnSpc>
              <a:spcBef>
                <a:spcPts val="0"/>
              </a:spcBef>
              <a:spcAft>
                <a:spcPts val="1200"/>
              </a:spcAft>
              <a:buFont typeface="Wingdings" panose="05000000000000000000" pitchFamily="2" charset="2"/>
              <a:buChar char="§"/>
            </a:pPr>
            <a:endParaRPr lang="en-US" sz="1200" b="1" u="sng"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Perguntar: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Quais são alguns dos principais problemas do sistema de vigilância que encontrou?</a:t>
            </a:r>
          </a:p>
          <a:p>
            <a:pPr marL="171450" marR="0" indent="-171450">
              <a:lnSpc>
                <a:spcPct val="115000"/>
              </a:lnSpc>
              <a:spcBef>
                <a:spcPts val="0"/>
              </a:spcBef>
              <a:spcAft>
                <a:spcPts val="1200"/>
              </a:spcAft>
              <a:buFont typeface="Wingdings" panose="05000000000000000000" pitchFamily="2" charset="2"/>
              <a:buChar char="§"/>
            </a:pPr>
            <a:endParaRPr lang="en-US" sz="1200" b="1"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v"/>
            </a:pPr>
            <a:r>
              <a:rPr lang="en-US" sz="1200" b="1" i="1" dirty="0">
                <a:effectLst/>
                <a:latin typeface="Arial" panose="020B0604020202020204" pitchFamily="34" charset="0"/>
                <a:ea typeface="Times New Roman" panose="02020603050405020304" pitchFamily="18" charset="0"/>
                <a:cs typeface="Arial" panose="020B0604020202020204" pitchFamily="34" charset="0"/>
              </a:rPr>
              <a:t>Solicite algumas respostas; as respostas sugeridas encontram-se no diapositivo seguinte.</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a:t>
            </a:fld>
            <a:endParaRPr lang="en-US" altLang="en-US" dirty="0"/>
          </a:p>
        </p:txBody>
      </p:sp>
    </p:spTree>
    <p:extLst>
      <p:ext uri="{BB962C8B-B14F-4D97-AF65-F5344CB8AC3E}">
        <p14:creationId xmlns:p14="http://schemas.microsoft.com/office/powerpoint/2010/main" val="19943829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Dizer: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0" u="none" dirty="0">
                <a:effectLst/>
                <a:latin typeface="Arial" panose="020B0604020202020204" pitchFamily="34" charset="0"/>
                <a:ea typeface="Times New Roman" panose="02020603050405020304" pitchFamily="18" charset="0"/>
                <a:cs typeface="Arial" panose="020B0604020202020204" pitchFamily="34" charset="0"/>
              </a:rPr>
              <a:t>Aqui estão algumas das causas que foram objeto de brainstorming, organizadas </a:t>
            </a:r>
            <a:r>
              <a:rPr lang="en-US" sz="1200" dirty="0">
                <a:effectLst/>
                <a:latin typeface="Arial" panose="020B0604020202020204" pitchFamily="34" charset="0"/>
                <a:ea typeface="Times New Roman" panose="02020603050405020304" pitchFamily="18" charset="0"/>
                <a:cs typeface="Arial" panose="020B0604020202020204" pitchFamily="34" charset="0"/>
              </a:rPr>
              <a:t>por categoria. Note-se que algumas causas podem enquadrar-se em várias categorias. Não faz mal: o importante é incluir as causas relevantes no diagrama. A colocação e a categorização específicas são menos importantes.  </a:t>
            </a:r>
          </a:p>
          <a:p>
            <a:pPr marL="171450" marR="0" indent="-171450">
              <a:lnSpc>
                <a:spcPct val="115000"/>
              </a:lnSpc>
              <a:spcBef>
                <a:spcPts val="0"/>
              </a:spcBef>
              <a:spcAft>
                <a:spcPts val="120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effectLst/>
                <a:latin typeface="Arial" panose="020B0604020202020204" pitchFamily="34" charset="0"/>
                <a:ea typeface="Times New Roman" panose="02020603050405020304" pitchFamily="18" charset="0"/>
                <a:cs typeface="Arial" panose="020B0604020202020204" pitchFamily="34" charset="0"/>
              </a:rPr>
              <a:t>Dizer</a:t>
            </a:r>
            <a:r>
              <a:rPr lang="en-US" sz="1200" b="1" u="sng" dirty="0">
                <a:effectLst/>
                <a:latin typeface="Arial" panose="020B0604020202020204" pitchFamily="34" charset="0"/>
                <a:ea typeface="Times New Roman" panose="02020603050405020304" pitchFamily="18" charset="0"/>
                <a:cs typeface="Arial" panose="020B0604020202020204" pitchFamily="34" charset="0"/>
              </a:rPr>
              <a:t>:</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Muitas destas causas podem ser bastante grandes. Por exemplo, a falta de vacinação ou o fraco acesso aos cuidados de saúde são problemas grandes e importantes que justificam os seus próprios diagramas de espinha de peixe. O objetivo deste exercício não é resolver todos estes problemas, mas sim chamar a atenção para a sua existência e compreender melhor como contribuem para o problema no topo do diagrama de espinha de peixe (neste caso, surtos de antraz). No entanto, se quiser, pode perguntar "mas porquê" para alguns deles e criar ramos adicionais mais pequenos para chegar a algumas das causas que contribuem para o problema, ou a uma causa raiz. </a:t>
            </a:r>
          </a:p>
          <a:p>
            <a:pPr marL="171450" marR="0" indent="-171450">
              <a:lnSpc>
                <a:spcPct val="115000"/>
              </a:lnSpc>
              <a:spcBef>
                <a:spcPts val="0"/>
              </a:spcBef>
              <a:spcAft>
                <a:spcPts val="1200"/>
              </a:spcAft>
              <a:buFont typeface="Wingdings" panose="05000000000000000000" pitchFamily="2" charset="2"/>
              <a:buChar char="§"/>
            </a:pPr>
            <a:endParaRPr lang="en-US" sz="1200" b="1" u="sng"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effectLst/>
                <a:latin typeface="Arial" panose="020B0604020202020204" pitchFamily="34" charset="0"/>
                <a:ea typeface="Times New Roman" panose="02020603050405020304" pitchFamily="18" charset="0"/>
                <a:cs typeface="Arial" panose="020B0604020202020204" pitchFamily="34" charset="0"/>
              </a:rPr>
              <a:t>Dizer</a:t>
            </a:r>
            <a:r>
              <a:rPr lang="en-US" sz="1200" b="1" u="sng" dirty="0">
                <a:effectLst/>
                <a:latin typeface="Arial" panose="020B0604020202020204" pitchFamily="34" charset="0"/>
                <a:ea typeface="Times New Roman" panose="02020603050405020304" pitchFamily="18" charset="0"/>
                <a:cs typeface="Arial" panose="020B0604020202020204" pitchFamily="34" charset="0"/>
              </a:rPr>
              <a:t>:</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Reserve um momento para analisar este diagrama de espinha de peixe.</a:t>
            </a:r>
          </a:p>
          <a:p>
            <a:pPr marL="171450" marR="0" indent="-171450">
              <a:lnSpc>
                <a:spcPct val="115000"/>
              </a:lnSpc>
              <a:spcBef>
                <a:spcPts val="0"/>
              </a:spcBef>
              <a:spcAft>
                <a:spcPts val="1200"/>
              </a:spcAft>
              <a:buFont typeface="Wingdings" panose="05000000000000000000" pitchFamily="2" charset="2"/>
              <a:buChar char="§"/>
            </a:pPr>
            <a:endParaRPr lang="en-US" sz="1200"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v"/>
            </a:pPr>
            <a:r>
              <a:rPr lang="en-US" sz="1200" b="1" i="1" dirty="0">
                <a:effectLst/>
                <a:latin typeface="Arial" panose="020B0604020202020204" pitchFamily="34" charset="0"/>
                <a:ea typeface="Times New Roman" panose="02020603050405020304" pitchFamily="18" charset="0"/>
                <a:cs typeface="Arial" panose="020B0604020202020204" pitchFamily="34" charset="0"/>
              </a:rPr>
              <a:t>Dê à turma alguns minutos para digerir este diagrama. Depois de o terem lido, peça a um aluno que interprete e descreva o diagrama de espinha de peixe com as suas próprias palavras</a:t>
            </a:r>
            <a:r>
              <a:rPr lang="en-US" sz="1200" b="1" dirty="0">
                <a:effectLst/>
                <a:latin typeface="Arial" panose="020B0604020202020204" pitchFamily="34" charset="0"/>
                <a:ea typeface="Times New Roman" panose="02020603050405020304" pitchFamily="18" charset="0"/>
                <a:cs typeface="Arial" panose="020B0604020202020204" pitchFamily="34" charset="0"/>
              </a:rPr>
              <a:t>.</a:t>
            </a:r>
          </a:p>
          <a:p>
            <a:pPr marL="0" marR="0">
              <a:lnSpc>
                <a:spcPct val="115000"/>
              </a:lnSpc>
              <a:spcBef>
                <a:spcPts val="0"/>
              </a:spcBef>
              <a:spcAft>
                <a:spcPts val="18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Perguntar: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Concordas com a forma como o diagrama está organizado? Se não, o que é que mudaria?</a:t>
            </a:r>
          </a:p>
          <a:p>
            <a:pPr marL="0" marR="0">
              <a:lnSpc>
                <a:spcPct val="115000"/>
              </a:lnSpc>
              <a:spcBef>
                <a:spcPts val="0"/>
              </a:spcBef>
              <a:spcAft>
                <a:spcPts val="1200"/>
              </a:spcAft>
            </a:pPr>
            <a:endParaRPr lang="en-US" sz="1200" b="1"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v"/>
              <a:tabLst>
                <a:tab pos="617220" algn="l"/>
              </a:tabLst>
            </a:pPr>
            <a:r>
              <a:rPr lang="en-US" sz="1200" b="1" i="1" dirty="0">
                <a:effectLst/>
                <a:latin typeface="Arial" panose="020B0604020202020204" pitchFamily="34" charset="0"/>
                <a:ea typeface="Times New Roman" panose="02020603050405020304" pitchFamily="18" charset="0"/>
                <a:cs typeface="Arial" panose="020B0604020202020204" pitchFamily="34" charset="0"/>
              </a:rPr>
              <a:t>Permita respostas múltiplas e incentive o debate entre os alunos. Estes diagramas são algo subjectivos, pelo que os participantes podem discordar deste exemplo. Devem, no entanto, ser capazes de explicar a sua própria posição.</a:t>
            </a:r>
          </a:p>
          <a:p>
            <a:pPr marL="171450" marR="0" indent="-171450">
              <a:lnSpc>
                <a:spcPct val="115000"/>
              </a:lnSpc>
              <a:spcBef>
                <a:spcPts val="0"/>
              </a:spcBef>
              <a:spcAft>
                <a:spcPts val="1200"/>
              </a:spcAft>
              <a:buFont typeface="Wingdings" panose="05000000000000000000" pitchFamily="2" charset="2"/>
              <a:buChar char="v"/>
              <a:tabLst>
                <a:tab pos="617220" algn="l"/>
              </a:tabLst>
            </a:pPr>
            <a:endParaRPr lang="en-US" sz="1200" b="1"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tabLst>
                <a:tab pos="617220" algn="l"/>
              </a:tabLst>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Perguntar: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Têm alguma pergunta sobre os diagramas de espinha de peixe até agora?</a:t>
            </a: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20</a:t>
            </a:fld>
            <a:endParaRPr lang="en-US" dirty="0"/>
          </a:p>
        </p:txBody>
      </p:sp>
    </p:spTree>
    <p:extLst>
      <p:ext uri="{BB962C8B-B14F-4D97-AF65-F5344CB8AC3E}">
        <p14:creationId xmlns:p14="http://schemas.microsoft.com/office/powerpoint/2010/main" val="4337420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Dizer: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Não é suficiente simplesmente organizar as múltiplas causas de um problema. O passo seguinte é utilizar o método TPN para reconhecer as áreas em que uma pessoa tem e não tem controlo. O método TPN é utilizado para determinar a quantidade de controlo que podemos ter para influenciar a causa, ou o grau de controlo.</a:t>
            </a:r>
          </a:p>
          <a:p>
            <a:pPr marL="800100" marR="0" lvl="1" indent="-342900">
              <a:lnSpc>
                <a:spcPct val="115000"/>
              </a:lnSpc>
              <a:spcBef>
                <a:spcPts val="0"/>
              </a:spcBef>
              <a:spcAft>
                <a:spcPts val="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As causas assinaladas com um </a:t>
            </a:r>
            <a:r>
              <a:rPr lang="en-US" sz="1200" b="1" dirty="0">
                <a:effectLst/>
                <a:latin typeface="Arial" panose="020B0604020202020204" pitchFamily="34" charset="0"/>
                <a:ea typeface="Times New Roman" panose="02020603050405020304" pitchFamily="18" charset="0"/>
                <a:cs typeface="Arial" panose="020B0604020202020204" pitchFamily="34" charset="0"/>
              </a:rPr>
              <a:t>"T" </a:t>
            </a:r>
            <a:r>
              <a:rPr lang="en-US" sz="1200" dirty="0">
                <a:effectLst/>
                <a:latin typeface="Arial" panose="020B0604020202020204" pitchFamily="34" charset="0"/>
                <a:ea typeface="Times New Roman" panose="02020603050405020304" pitchFamily="18" charset="0"/>
                <a:cs typeface="Arial" panose="020B0604020202020204" pitchFamily="34" charset="0"/>
              </a:rPr>
              <a:t>estão totalmente sob controlo para serem melhoradas.</a:t>
            </a:r>
          </a:p>
          <a:p>
            <a:pPr marL="800100" marR="0" lvl="1" indent="-342900">
              <a:lnSpc>
                <a:spcPct val="115000"/>
              </a:lnSpc>
              <a:spcBef>
                <a:spcPts val="0"/>
              </a:spcBef>
              <a:spcAft>
                <a:spcPts val="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Considera-se que as causas assinaladas com um </a:t>
            </a:r>
            <a:r>
              <a:rPr lang="en-US" sz="1200" b="1" dirty="0">
                <a:effectLst/>
                <a:latin typeface="Arial" panose="020B0604020202020204" pitchFamily="34" charset="0"/>
                <a:ea typeface="Times New Roman" panose="02020603050405020304" pitchFamily="18" charset="0"/>
                <a:cs typeface="Arial" panose="020B0604020202020204" pitchFamily="34" charset="0"/>
              </a:rPr>
              <a:t>"P" </a:t>
            </a:r>
            <a:r>
              <a:rPr lang="en-US" sz="1200" dirty="0">
                <a:effectLst/>
                <a:latin typeface="Arial" panose="020B0604020202020204" pitchFamily="34" charset="0"/>
                <a:ea typeface="Times New Roman" panose="02020603050405020304" pitchFamily="18" charset="0"/>
                <a:cs typeface="Arial" panose="020B0604020202020204" pitchFamily="34" charset="0"/>
              </a:rPr>
              <a:t>estão parcialmente sob controlo para serem melhoradas.</a:t>
            </a:r>
          </a:p>
          <a:p>
            <a:pPr marL="800100" marR="0" lvl="1" indent="-342900">
              <a:lnSpc>
                <a:spcPct val="115000"/>
              </a:lnSpc>
              <a:spcBef>
                <a:spcPts val="0"/>
              </a:spcBef>
              <a:spcAft>
                <a:spcPts val="120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As causas assinaladas com um </a:t>
            </a:r>
            <a:r>
              <a:rPr lang="en-US" sz="1200" b="1" dirty="0">
                <a:effectLst/>
                <a:latin typeface="Arial" panose="020B0604020202020204" pitchFamily="34" charset="0"/>
                <a:ea typeface="Times New Roman" panose="02020603050405020304" pitchFamily="18" charset="0"/>
                <a:cs typeface="Arial" panose="020B0604020202020204" pitchFamily="34" charset="0"/>
              </a:rPr>
              <a:t>"N" </a:t>
            </a:r>
            <a:r>
              <a:rPr lang="en-US" sz="1200" dirty="0">
                <a:effectLst/>
                <a:latin typeface="Arial" panose="020B0604020202020204" pitchFamily="34" charset="0"/>
                <a:ea typeface="Times New Roman" panose="02020603050405020304" pitchFamily="18" charset="0"/>
                <a:cs typeface="Arial" panose="020B0604020202020204" pitchFamily="34" charset="0"/>
              </a:rPr>
              <a:t>não estão sob controlo para serem melhoradas.</a:t>
            </a:r>
          </a:p>
          <a:p>
            <a:pPr marL="800100" marR="0" lvl="1" indent="-342900">
              <a:lnSpc>
                <a:spcPct val="115000"/>
              </a:lnSpc>
              <a:spcBef>
                <a:spcPts val="0"/>
              </a:spcBef>
              <a:spcAft>
                <a:spcPts val="1200"/>
              </a:spcAft>
              <a:buFont typeface="Courier New" panose="02070309020205020404" pitchFamily="49" charset="0"/>
              <a:buChar char="o"/>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15000"/>
              </a:lnSpc>
              <a:spcBef>
                <a:spcPts val="0"/>
              </a:spcBef>
              <a:spcAft>
                <a:spcPts val="1200"/>
              </a:spcAft>
              <a:buClrTx/>
              <a:buSzTx/>
              <a:buFont typeface="Wingdings" panose="05000000000000000000" pitchFamily="2" charset="2"/>
              <a:buChar char="§"/>
              <a:tabLst/>
              <a:defRP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Dizer: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0" u="none" dirty="0">
                <a:effectLst/>
                <a:latin typeface="Arial" panose="020B0604020202020204" pitchFamily="34" charset="0"/>
                <a:ea typeface="Times New Roman" panose="02020603050405020304" pitchFamily="18" charset="0"/>
                <a:cs typeface="Arial" panose="020B0604020202020204" pitchFamily="34" charset="0"/>
              </a:rPr>
              <a:t>A categorização das causas e </a:t>
            </a:r>
            <a:r>
              <a:rPr lang="en-US" sz="1200" dirty="0">
                <a:effectLst/>
                <a:latin typeface="Arial" panose="020B0604020202020204" pitchFamily="34" charset="0"/>
                <a:ea typeface="Times New Roman" panose="02020603050405020304" pitchFamily="18" charset="0"/>
                <a:cs typeface="Arial" panose="020B0604020202020204" pitchFamily="34" charset="0"/>
              </a:rPr>
              <a:t>a atribuição de "</a:t>
            </a:r>
            <a:r>
              <a:rPr lang="en-US" sz="1200" b="1" dirty="0">
                <a:effectLst/>
                <a:latin typeface="Arial" panose="020B0604020202020204" pitchFamily="34" charset="0"/>
                <a:ea typeface="Times New Roman" panose="02020603050405020304" pitchFamily="18" charset="0"/>
                <a:cs typeface="Arial" panose="020B0604020202020204" pitchFamily="34" charset="0"/>
              </a:rPr>
              <a:t>TPN</a:t>
            </a:r>
            <a:r>
              <a:rPr lang="en-US" sz="1200" dirty="0">
                <a:effectLst/>
                <a:latin typeface="Arial" panose="020B0604020202020204" pitchFamily="34" charset="0"/>
                <a:ea typeface="Times New Roman" panose="02020603050405020304" pitchFamily="18" charset="0"/>
                <a:cs typeface="Arial" panose="020B0604020202020204" pitchFamily="34" charset="0"/>
              </a:rPr>
              <a:t>" será feita na perspetiva da pessoa que efectua a análise. Por exemplo, um responsável pela vigilância distrital faria provavelmente categorizações e atribuições diferentes das de um responsável veterinário nacional. </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0" marR="0" lvl="0" indent="0">
              <a:lnSpc>
                <a:spcPct val="115000"/>
              </a:lnSpc>
              <a:spcBef>
                <a:spcPts val="0"/>
              </a:spcBef>
              <a:spcAft>
                <a:spcPts val="1200"/>
              </a:spcAft>
              <a:buFont typeface="Symbol" panose="05050102010706020507" pitchFamily="18" charset="2"/>
              <a:buNone/>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21</a:t>
            </a:fld>
            <a:endParaRPr lang="en-US" dirty="0"/>
          </a:p>
        </p:txBody>
      </p:sp>
    </p:spTree>
    <p:extLst>
      <p:ext uri="{BB962C8B-B14F-4D97-AF65-F5344CB8AC3E}">
        <p14:creationId xmlns:p14="http://schemas.microsoft.com/office/powerpoint/2010/main" val="18009442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Dizer: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Aqui, a cada causa foi atribuído um </a:t>
            </a:r>
            <a:r>
              <a:rPr lang="en-US" sz="1200" b="1" dirty="0">
                <a:effectLst/>
                <a:latin typeface="Arial" panose="020B0604020202020204" pitchFamily="34" charset="0"/>
                <a:ea typeface="Times New Roman" panose="02020603050405020304" pitchFamily="18" charset="0"/>
                <a:cs typeface="Arial" panose="020B0604020202020204" pitchFamily="34" charset="0"/>
              </a:rPr>
              <a:t>T</a:t>
            </a:r>
            <a:r>
              <a:rPr lang="en-US" sz="1200" dirty="0">
                <a:effectLst/>
                <a:latin typeface="Arial" panose="020B0604020202020204" pitchFamily="34" charset="0"/>
                <a:ea typeface="Times New Roman" panose="02020603050405020304" pitchFamily="18" charset="0"/>
                <a:cs typeface="Arial" panose="020B0604020202020204" pitchFamily="34" charset="0"/>
              </a:rPr>
              <a:t>, um </a:t>
            </a:r>
            <a:r>
              <a:rPr lang="en-US" sz="1200" b="1" dirty="0">
                <a:effectLst/>
                <a:latin typeface="Arial" panose="020B0604020202020204" pitchFamily="34" charset="0"/>
                <a:ea typeface="Times New Roman" panose="02020603050405020304" pitchFamily="18" charset="0"/>
                <a:cs typeface="Arial" panose="020B0604020202020204" pitchFamily="34" charset="0"/>
              </a:rPr>
              <a:t>P </a:t>
            </a:r>
            <a:r>
              <a:rPr lang="en-US" sz="1200" dirty="0">
                <a:effectLst/>
                <a:latin typeface="Arial" panose="020B0604020202020204" pitchFamily="34" charset="0"/>
                <a:ea typeface="Times New Roman" panose="02020603050405020304" pitchFamily="18" charset="0"/>
                <a:cs typeface="Arial" panose="020B0604020202020204" pitchFamily="34" charset="0"/>
              </a:rPr>
              <a:t>ou um </a:t>
            </a:r>
            <a:r>
              <a:rPr lang="en-US" sz="1200" b="1" dirty="0">
                <a:effectLst/>
                <a:latin typeface="Arial" panose="020B0604020202020204" pitchFamily="34" charset="0"/>
                <a:ea typeface="Times New Roman" panose="02020603050405020304" pitchFamily="18" charset="0"/>
                <a:cs typeface="Arial" panose="020B0604020202020204" pitchFamily="34" charset="0"/>
              </a:rPr>
              <a:t>N</a:t>
            </a:r>
            <a:r>
              <a:rPr lang="en-US" sz="1200" dirty="0">
                <a:effectLst/>
                <a:latin typeface="Arial" panose="020B0604020202020204" pitchFamily="34" charset="0"/>
                <a:ea typeface="Times New Roman" panose="02020603050405020304" pitchFamily="18" charset="0"/>
                <a:cs typeface="Arial" panose="020B0604020202020204" pitchFamily="34" charset="0"/>
              </a:rPr>
              <a:t>. Os factores com um "</a:t>
            </a:r>
            <a:r>
              <a:rPr lang="en-US" sz="1200" b="1" dirty="0">
                <a:effectLst/>
                <a:latin typeface="Arial" panose="020B0604020202020204" pitchFamily="34" charset="0"/>
                <a:ea typeface="Times New Roman" panose="02020603050405020304" pitchFamily="18" charset="0"/>
                <a:cs typeface="Arial" panose="020B0604020202020204" pitchFamily="34" charset="0"/>
              </a:rPr>
              <a:t>N</a:t>
            </a:r>
            <a:r>
              <a:rPr lang="en-US" sz="1200" dirty="0">
                <a:effectLst/>
                <a:latin typeface="Arial" panose="020B0604020202020204" pitchFamily="34" charset="0"/>
                <a:ea typeface="Times New Roman" panose="02020603050405020304" pitchFamily="18" charset="0"/>
                <a:cs typeface="Arial" panose="020B0604020202020204" pitchFamily="34" charset="0"/>
              </a:rPr>
              <a:t>" são problemas sobre os quais um </a:t>
            </a:r>
            <a:r>
              <a:rPr lang="en-US" sz="1200" b="1" dirty="0">
                <a:effectLst/>
                <a:latin typeface="Arial" panose="020B0604020202020204" pitchFamily="34" charset="0"/>
                <a:ea typeface="Times New Roman" panose="02020603050405020304" pitchFamily="18" charset="0"/>
                <a:cs typeface="Arial" panose="020B0604020202020204" pitchFamily="34" charset="0"/>
              </a:rPr>
              <a:t>agente de vigilância </a:t>
            </a:r>
            <a:r>
              <a:rPr lang="en-US" sz="1200" dirty="0">
                <a:effectLst/>
                <a:latin typeface="Arial" panose="020B0604020202020204" pitchFamily="34" charset="0"/>
                <a:ea typeface="Times New Roman" panose="02020603050405020304" pitchFamily="18" charset="0"/>
                <a:cs typeface="Arial" panose="020B0604020202020204" pitchFamily="34" charset="0"/>
              </a:rPr>
              <a:t>normalmente </a:t>
            </a:r>
            <a:r>
              <a:rPr lang="en-US" sz="1200" b="1" dirty="0">
                <a:effectLst/>
                <a:latin typeface="Arial" panose="020B0604020202020204" pitchFamily="34" charset="0"/>
                <a:ea typeface="Times New Roman" panose="02020603050405020304" pitchFamily="18" charset="0"/>
                <a:cs typeface="Arial" panose="020B0604020202020204" pitchFamily="34" charset="0"/>
              </a:rPr>
              <a:t>não tem </a:t>
            </a:r>
            <a:r>
              <a:rPr lang="en-US" sz="1200" dirty="0">
                <a:effectLst/>
                <a:latin typeface="Arial" panose="020B0604020202020204" pitchFamily="34" charset="0"/>
                <a:ea typeface="Times New Roman" panose="02020603050405020304" pitchFamily="18" charset="0"/>
                <a:cs typeface="Arial" panose="020B0604020202020204" pitchFamily="34" charset="0"/>
              </a:rPr>
              <a:t>controlo. </a:t>
            </a:r>
            <a:r>
              <a:rPr lang="en-US" sz="1200" i="1" dirty="0">
                <a:effectLst/>
                <a:latin typeface="Arial" panose="020B0604020202020204" pitchFamily="34" charset="0"/>
                <a:ea typeface="Times New Roman" panose="02020603050405020304" pitchFamily="18" charset="0"/>
                <a:cs typeface="Arial" panose="020B0604020202020204" pitchFamily="34" charset="0"/>
              </a:rPr>
              <a:t>Por exemplo, um agente de vigilância da saúde pública ou da saúde animal não pode fazer nada quanto ao facto de haver </a:t>
            </a:r>
            <a:r>
              <a:rPr lang="en-US" sz="1200" b="1" i="1" dirty="0">
                <a:effectLst/>
                <a:latin typeface="Arial" panose="020B0604020202020204" pitchFamily="34" charset="0"/>
                <a:ea typeface="Times New Roman" panose="02020603050405020304" pitchFamily="18" charset="0"/>
                <a:cs typeface="Arial" panose="020B0604020202020204" pitchFamily="34" charset="0"/>
              </a:rPr>
              <a:t>contacto com o gado </a:t>
            </a:r>
            <a:r>
              <a:rPr lang="en-US" sz="1200" i="1" dirty="0">
                <a:effectLst/>
                <a:latin typeface="Arial" panose="020B0604020202020204" pitchFamily="34" charset="0"/>
                <a:ea typeface="Times New Roman" panose="02020603050405020304" pitchFamily="18" charset="0"/>
                <a:cs typeface="Arial" panose="020B0604020202020204" pitchFamily="34" charset="0"/>
              </a:rPr>
              <a:t>ou de não haver </a:t>
            </a:r>
            <a:r>
              <a:rPr lang="en-US" sz="1200" b="1" i="1" dirty="0">
                <a:effectLst/>
                <a:latin typeface="Arial" panose="020B0604020202020204" pitchFamily="34" charset="0"/>
                <a:ea typeface="Times New Roman" panose="02020603050405020304" pitchFamily="18" charset="0"/>
                <a:cs typeface="Arial" panose="020B0604020202020204" pitchFamily="34" charset="0"/>
              </a:rPr>
              <a:t>veterinários suficientes </a:t>
            </a:r>
            <a:r>
              <a:rPr lang="en-US" sz="1200" i="1" dirty="0">
                <a:effectLst/>
                <a:latin typeface="Arial" panose="020B0604020202020204" pitchFamily="34" charset="0"/>
                <a:ea typeface="Times New Roman" panose="02020603050405020304" pitchFamily="18" charset="0"/>
                <a:cs typeface="Arial" panose="020B0604020202020204" pitchFamily="34" charset="0"/>
              </a:rPr>
              <a:t>numa zona. Não é função de um agente de vigilância resolver esse problema.</a:t>
            </a:r>
          </a:p>
          <a:p>
            <a:pPr marL="171450" marR="0" indent="-171450">
              <a:lnSpc>
                <a:spcPct val="115000"/>
              </a:lnSpc>
              <a:spcBef>
                <a:spcPts val="0"/>
              </a:spcBef>
              <a:spcAft>
                <a:spcPts val="1200"/>
              </a:spcAft>
              <a:buFont typeface="Wingdings" panose="05000000000000000000" pitchFamily="2" charset="2"/>
              <a:buChar char="§"/>
            </a:pPr>
            <a:endParaRPr lang="en-US" sz="1200"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Times New Roman" panose="02020603050405020304" pitchFamily="18" charset="0"/>
                <a:cs typeface="Arial" panose="020B0604020202020204" pitchFamily="34" charset="0"/>
              </a:rPr>
              <a:t>Dizer:</a:t>
            </a:r>
            <a:r>
              <a:rPr lang="en-US" sz="1200" b="1"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As causas com um "</a:t>
            </a:r>
            <a:r>
              <a:rPr lang="en-US" sz="1200" b="1" dirty="0">
                <a:effectLst/>
                <a:latin typeface="Arial" panose="020B0604020202020204" pitchFamily="34" charset="0"/>
                <a:ea typeface="Times New Roman" panose="02020603050405020304" pitchFamily="18" charset="0"/>
                <a:cs typeface="Arial" panose="020B0604020202020204" pitchFamily="34" charset="0"/>
              </a:rPr>
              <a:t>P</a:t>
            </a:r>
            <a:r>
              <a:rPr lang="en-US" sz="1200" dirty="0">
                <a:effectLst/>
                <a:latin typeface="Arial" panose="020B0604020202020204" pitchFamily="34" charset="0"/>
                <a:ea typeface="Times New Roman" panose="02020603050405020304" pitchFamily="18" charset="0"/>
                <a:cs typeface="Arial" panose="020B0604020202020204" pitchFamily="34" charset="0"/>
              </a:rPr>
              <a:t>" são coisas sobre as quais um agente de vigilância tem um controlo parcial. Ou seja, é possível que ele possa influenciar certos elementos desse fator, mas não pode resolver o problema sozinho. </a:t>
            </a:r>
            <a:r>
              <a:rPr lang="en-US" sz="1200" i="1" dirty="0">
                <a:effectLst/>
                <a:latin typeface="Arial" panose="020B0604020202020204" pitchFamily="34" charset="0"/>
                <a:ea typeface="Times New Roman" panose="02020603050405020304" pitchFamily="18" charset="0"/>
                <a:cs typeface="Arial" panose="020B0604020202020204" pitchFamily="34" charset="0"/>
              </a:rPr>
              <a:t>Por exemplo, um agente de vigilância pode fazer algumas coisas para resolver a </a:t>
            </a:r>
            <a:r>
              <a:rPr lang="en-US" sz="1200" b="1" i="1" dirty="0">
                <a:effectLst/>
                <a:latin typeface="Arial" panose="020B0604020202020204" pitchFamily="34" charset="0"/>
                <a:ea typeface="Times New Roman" panose="02020603050405020304" pitchFamily="18" charset="0"/>
                <a:cs typeface="Arial" panose="020B0604020202020204" pitchFamily="34" charset="0"/>
              </a:rPr>
              <a:t>falta de sensibilização </a:t>
            </a:r>
            <a:r>
              <a:rPr lang="en-US" sz="1200" i="1" dirty="0">
                <a:effectLst/>
                <a:latin typeface="Arial" panose="020B0604020202020204" pitchFamily="34" charset="0"/>
                <a:ea typeface="Times New Roman" panose="02020603050405020304" pitchFamily="18" charset="0"/>
                <a:cs typeface="Arial" panose="020B0604020202020204" pitchFamily="34" charset="0"/>
              </a:rPr>
              <a:t>para o antraz na comunidade, mas não pode obrigar todas as pessoas que possam ser afectadas a aprender tudo o que precisam de saber.</a:t>
            </a:r>
          </a:p>
          <a:p>
            <a:pPr marL="171450" marR="0" indent="-171450">
              <a:lnSpc>
                <a:spcPct val="115000"/>
              </a:lnSpc>
              <a:spcBef>
                <a:spcPts val="0"/>
              </a:spcBef>
              <a:spcAft>
                <a:spcPts val="1200"/>
              </a:spcAft>
              <a:buFont typeface="Wingdings" panose="05000000000000000000" pitchFamily="2" charset="2"/>
              <a:buChar char="§"/>
            </a:pPr>
            <a:endParaRPr lang="en-US" sz="1200"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Times New Roman" panose="02020603050405020304" pitchFamily="18" charset="0"/>
                <a:cs typeface="Arial" panose="020B0604020202020204" pitchFamily="34" charset="0"/>
              </a:rPr>
              <a:t>Dizer:</a:t>
            </a:r>
            <a:r>
              <a:rPr lang="en-US" sz="1200" b="1"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Finalmente, as causas com um "</a:t>
            </a:r>
            <a:r>
              <a:rPr lang="en-US" sz="1200" b="1" dirty="0">
                <a:effectLst/>
                <a:latin typeface="Arial" panose="020B0604020202020204" pitchFamily="34" charset="0"/>
                <a:ea typeface="Times New Roman" panose="02020603050405020304" pitchFamily="18" charset="0"/>
                <a:cs typeface="Arial" panose="020B0604020202020204" pitchFamily="34" charset="0"/>
              </a:rPr>
              <a:t>T</a:t>
            </a:r>
            <a:r>
              <a:rPr lang="en-US" sz="1200" dirty="0">
                <a:effectLst/>
                <a:latin typeface="Arial" panose="020B0604020202020204" pitchFamily="34" charset="0"/>
                <a:ea typeface="Times New Roman" panose="02020603050405020304" pitchFamily="18" charset="0"/>
                <a:cs typeface="Arial" panose="020B0604020202020204" pitchFamily="34" charset="0"/>
              </a:rPr>
              <a:t>" são aquelas sobre as quais o agente de fiscalização tem controlo direto e tem o poder de resolver totalmente. </a:t>
            </a:r>
            <a:r>
              <a:rPr lang="en-US" sz="1200" i="1" dirty="0">
                <a:effectLst/>
                <a:latin typeface="Arial" panose="020B0604020202020204" pitchFamily="34" charset="0"/>
                <a:ea typeface="Times New Roman" panose="02020603050405020304" pitchFamily="18" charset="0"/>
                <a:cs typeface="Arial" panose="020B0604020202020204" pitchFamily="34" charset="0"/>
              </a:rPr>
              <a:t>Por exemplo, a </a:t>
            </a:r>
            <a:r>
              <a:rPr lang="en-US" sz="1200" b="1" i="1" dirty="0">
                <a:effectLst/>
                <a:latin typeface="Arial" panose="020B0604020202020204" pitchFamily="34" charset="0"/>
                <a:ea typeface="Times New Roman" panose="02020603050405020304" pitchFamily="18" charset="0"/>
                <a:cs typeface="Arial" panose="020B0604020202020204" pitchFamily="34" charset="0"/>
              </a:rPr>
              <a:t>falta de revisão regular dos relatórios </a:t>
            </a:r>
            <a:r>
              <a:rPr lang="en-US" sz="1200" i="1" dirty="0">
                <a:effectLst/>
                <a:latin typeface="Arial" panose="020B0604020202020204" pitchFamily="34" charset="0"/>
                <a:ea typeface="Times New Roman" panose="02020603050405020304" pitchFamily="18" charset="0"/>
                <a:cs typeface="Arial" panose="020B0604020202020204" pitchFamily="34" charset="0"/>
              </a:rPr>
              <a:t>é algo que o agente de vigilância pode alterar amanhã. Pode adotar a sua própria política de revisão dos relatórios recebidos. </a:t>
            </a:r>
            <a:r>
              <a:rPr lang="en-US" sz="1200" dirty="0">
                <a:effectLst/>
                <a:latin typeface="Arial" panose="020B0604020202020204" pitchFamily="34" charset="0"/>
                <a:ea typeface="Times New Roman" panose="02020603050405020304" pitchFamily="18" charset="0"/>
                <a:cs typeface="Arial" panose="020B0604020202020204" pitchFamily="34" charset="0"/>
              </a:rPr>
              <a:t>O mesmo se aplica à </a:t>
            </a:r>
            <a:r>
              <a:rPr lang="en-US" sz="1200" b="1" dirty="0">
                <a:effectLst/>
                <a:latin typeface="Arial" panose="020B0604020202020204" pitchFamily="34" charset="0"/>
                <a:ea typeface="Times New Roman" panose="02020603050405020304" pitchFamily="18" charset="0"/>
                <a:cs typeface="Arial" panose="020B0604020202020204" pitchFamily="34" charset="0"/>
              </a:rPr>
              <a:t>ausência de comunicação/feedback</a:t>
            </a:r>
            <a:r>
              <a:rPr lang="en-US" sz="1200" dirty="0">
                <a:effectLst/>
                <a:latin typeface="Arial" panose="020B0604020202020204" pitchFamily="34" charset="0"/>
                <a:ea typeface="Times New Roman" panose="02020603050405020304" pitchFamily="18" charset="0"/>
                <a:cs typeface="Arial" panose="020B0604020202020204" pitchFamily="34" charset="0"/>
              </a:rPr>
              <a:t>. Os agentes de vigilância podem tomar a sua própria decisão de comunicar informações, tanto para cima como para baixo. De facto, estas duas competências já foram ensinadas no Frontline até agora.</a:t>
            </a:r>
          </a:p>
          <a:p>
            <a:pPr marL="171450" marR="0" indent="-171450">
              <a:lnSpc>
                <a:spcPct val="115000"/>
              </a:lnSpc>
              <a:spcBef>
                <a:spcPts val="0"/>
              </a:spcBef>
              <a:spcAft>
                <a:spcPts val="1200"/>
              </a:spcAft>
              <a:buFont typeface="Wingdings" panose="05000000000000000000" pitchFamily="2" charset="2"/>
              <a:buChar char="§"/>
            </a:pPr>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Pergunte:</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Como é que estas designações o podem ajudar a decidir o que fazer em relação ao problema?</a:t>
            </a:r>
          </a:p>
          <a:p>
            <a:pPr marL="171450" marR="0" indent="-171450">
              <a:lnSpc>
                <a:spcPct val="115000"/>
              </a:lnSpc>
              <a:spcBef>
                <a:spcPts val="0"/>
              </a:spcBef>
              <a:spcAft>
                <a:spcPts val="120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Confirmar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a(s) resposta(s).  </a:t>
            </a:r>
            <a:r>
              <a:rPr lang="en-US" sz="1200" b="1" dirty="0">
                <a:effectLst/>
                <a:latin typeface="Arial" panose="020B0604020202020204" pitchFamily="34" charset="0"/>
                <a:ea typeface="Times New Roman" panose="02020603050405020304" pitchFamily="18" charset="0"/>
                <a:cs typeface="Arial" panose="020B0604020202020204" pitchFamily="34" charset="0"/>
              </a:rPr>
              <a:t>Resposta: </a:t>
            </a:r>
            <a:r>
              <a:rPr lang="en-US" sz="1200" i="1" dirty="0">
                <a:effectLst/>
                <a:latin typeface="Arial" panose="020B0604020202020204" pitchFamily="34" charset="0"/>
                <a:ea typeface="Times New Roman" panose="02020603050405020304" pitchFamily="18" charset="0"/>
                <a:cs typeface="Arial" panose="020B0604020202020204" pitchFamily="34" charset="0"/>
              </a:rPr>
              <a:t>As causas assinaladas com '</a:t>
            </a:r>
            <a:r>
              <a:rPr lang="en-US" sz="1200" b="1" i="1" dirty="0">
                <a:effectLst/>
                <a:latin typeface="Arial" panose="020B0604020202020204" pitchFamily="34" charset="0"/>
                <a:ea typeface="Times New Roman" panose="02020603050405020304" pitchFamily="18" charset="0"/>
                <a:cs typeface="Arial" panose="020B0604020202020204" pitchFamily="34" charset="0"/>
              </a:rPr>
              <a:t>T</a:t>
            </a:r>
            <a:r>
              <a:rPr lang="en-US" sz="1200" i="1" dirty="0">
                <a:effectLst/>
                <a:latin typeface="Arial" panose="020B0604020202020204" pitchFamily="34" charset="0"/>
                <a:ea typeface="Times New Roman" panose="02020603050405020304" pitchFamily="18" charset="0"/>
                <a:cs typeface="Arial" panose="020B0604020202020204" pitchFamily="34" charset="0"/>
              </a:rPr>
              <a:t>' (Total) ou '</a:t>
            </a:r>
            <a:r>
              <a:rPr lang="en-US" sz="1200" b="1" i="1" dirty="0">
                <a:effectLst/>
                <a:latin typeface="Arial" panose="020B0604020202020204" pitchFamily="34" charset="0"/>
                <a:ea typeface="Times New Roman" panose="02020603050405020304" pitchFamily="18" charset="0"/>
                <a:cs typeface="Arial" panose="020B0604020202020204" pitchFamily="34" charset="0"/>
              </a:rPr>
              <a:t>P</a:t>
            </a:r>
            <a:r>
              <a:rPr lang="en-US" sz="1200" i="1" dirty="0">
                <a:effectLst/>
                <a:latin typeface="Arial" panose="020B0604020202020204" pitchFamily="34" charset="0"/>
                <a:ea typeface="Times New Roman" panose="02020603050405020304" pitchFamily="18" charset="0"/>
                <a:cs typeface="Arial" panose="020B0604020202020204" pitchFamily="34" charset="0"/>
              </a:rPr>
              <a:t>' (Parcial) são as primeiras em que nos devemos concentrar. As causas marcadas com '</a:t>
            </a:r>
            <a:r>
              <a:rPr lang="en-US" sz="1200" b="1" i="1" dirty="0">
                <a:effectLst/>
                <a:latin typeface="Arial" panose="020B0604020202020204" pitchFamily="34" charset="0"/>
                <a:ea typeface="Times New Roman" panose="02020603050405020304" pitchFamily="18" charset="0"/>
                <a:cs typeface="Arial" panose="020B0604020202020204" pitchFamily="34" charset="0"/>
              </a:rPr>
              <a:t>N</a:t>
            </a:r>
            <a:r>
              <a:rPr lang="en-US" sz="1200" i="1" dirty="0">
                <a:effectLst/>
                <a:latin typeface="Arial" panose="020B0604020202020204" pitchFamily="34" charset="0"/>
                <a:ea typeface="Times New Roman" panose="02020603050405020304" pitchFamily="18" charset="0"/>
                <a:cs typeface="Arial" panose="020B0604020202020204" pitchFamily="34" charset="0"/>
              </a:rPr>
              <a:t>' (Não) podem ser levadas à atenção daqueles que têm controlo ou influência sobre elas.</a:t>
            </a: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22</a:t>
            </a:fld>
            <a:endParaRPr lang="en-US" dirty="0"/>
          </a:p>
        </p:txBody>
      </p:sp>
    </p:spTree>
    <p:extLst>
      <p:ext uri="{BB962C8B-B14F-4D97-AF65-F5344CB8AC3E}">
        <p14:creationId xmlns:p14="http://schemas.microsoft.com/office/powerpoint/2010/main" val="3936261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spcBef>
                <a:spcPts val="1200"/>
              </a:spcBef>
              <a:spcAft>
                <a:spcPts val="6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Dizer:</a:t>
            </a:r>
            <a:r>
              <a:rPr lang="en-US" sz="1200" b="1" u="none" dirty="0">
                <a:effectLst/>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Uma vez que as causas tenham sido atribuídas como </a:t>
            </a:r>
            <a:r>
              <a:rPr lang="en-US" sz="1200" b="1" dirty="0">
                <a:effectLst/>
                <a:latin typeface="Arial" panose="020B0604020202020204" pitchFamily="34" charset="0"/>
                <a:ea typeface="Times New Roman" panose="02020603050405020304" pitchFamily="18" charset="0"/>
                <a:cs typeface="Arial" panose="020B0604020202020204" pitchFamily="34" charset="0"/>
              </a:rPr>
              <a:t>T, P ou N</a:t>
            </a:r>
            <a:r>
              <a:rPr lang="en-US" sz="1200" dirty="0">
                <a:effectLst/>
                <a:latin typeface="Arial" panose="020B0604020202020204" pitchFamily="34" charset="0"/>
                <a:ea typeface="Times New Roman" panose="02020603050405020304" pitchFamily="18" charset="0"/>
                <a:cs typeface="Arial" panose="020B0604020202020204" pitchFamily="34" charset="0"/>
              </a:rPr>
              <a:t>, torna-se mais fácil decidir quais as causas que devem ser alvo para resolver o problema. Estas são as chamadas "causas-chave". </a:t>
            </a:r>
          </a:p>
          <a:p>
            <a:pPr marL="171450" marR="0" indent="-171450">
              <a:spcBef>
                <a:spcPts val="1200"/>
              </a:spcBef>
              <a:spcAft>
                <a:spcPts val="600"/>
              </a:spcAft>
              <a:buFont typeface="Wingdings" panose="05000000000000000000" pitchFamily="2" charset="2"/>
              <a:buChar char="§"/>
            </a:pPr>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spcBef>
                <a:spcPts val="1200"/>
              </a:spcBef>
              <a:spcAft>
                <a:spcPts val="6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Perguntar: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Ao olhar para o exemplo do antraz, para qual das causas escolheria fazer uma intervenção?</a:t>
            </a:r>
          </a:p>
          <a:p>
            <a:pPr marL="171450" marR="0" indent="-171450">
              <a:spcBef>
                <a:spcPts val="1200"/>
              </a:spcBef>
              <a:spcAft>
                <a:spcPts val="600"/>
              </a:spcAft>
              <a:buFont typeface="Wingdings" panose="05000000000000000000" pitchFamily="2" charset="2"/>
              <a:buChar char="§"/>
            </a:pPr>
            <a:endParaRPr lang="en-US" sz="1200" i="1"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00000"/>
              </a:lnSpc>
              <a:spcBef>
                <a:spcPts val="1200"/>
              </a:spcBef>
              <a:spcAft>
                <a:spcPts val="600"/>
              </a:spcAft>
              <a:buClrTx/>
              <a:buSzTx/>
              <a:buFont typeface="Wingdings" panose="05000000000000000000" pitchFamily="2" charset="2"/>
              <a:buChar char="v"/>
              <a:tabLst/>
              <a:defRPr/>
            </a:pPr>
            <a:r>
              <a:rPr lang="en-US" sz="1200" b="1" i="0" dirty="0">
                <a:effectLst/>
                <a:latin typeface="Arial" panose="020B0604020202020204" pitchFamily="34" charset="0"/>
                <a:ea typeface="Times New Roman" panose="02020603050405020304" pitchFamily="18" charset="0"/>
                <a:cs typeface="Arial" panose="020B0604020202020204" pitchFamily="34" charset="0"/>
              </a:rPr>
              <a:t>Volte ao diapositivo 22 enquanto os alunos reflectem.</a:t>
            </a:r>
          </a:p>
          <a:p>
            <a:pPr marL="171450" marR="0" indent="-171450">
              <a:spcBef>
                <a:spcPts val="1200"/>
              </a:spcBef>
              <a:spcAft>
                <a:spcPts val="600"/>
              </a:spcAft>
              <a:buFont typeface="Wingdings" panose="05000000000000000000" pitchFamily="2" charset="2"/>
              <a:buChar char="v"/>
            </a:pPr>
            <a:endParaRPr lang="en-US" sz="1200" b="1"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spcBef>
                <a:spcPts val="1200"/>
              </a:spcBef>
              <a:spcAft>
                <a:spcPts val="600"/>
              </a:spcAft>
              <a:buFont typeface="Wingdings" panose="05000000000000000000" pitchFamily="2" charset="2"/>
              <a:buChar char="v"/>
            </a:pPr>
            <a:r>
              <a:rPr lang="en-US" sz="1200" b="1" i="1" dirty="0">
                <a:effectLst/>
                <a:latin typeface="Arial" panose="020B0604020202020204" pitchFamily="34" charset="0"/>
                <a:ea typeface="Times New Roman" panose="02020603050405020304" pitchFamily="18" charset="0"/>
                <a:cs typeface="Arial" panose="020B0604020202020204" pitchFamily="34" charset="0"/>
              </a:rPr>
              <a:t>Permita que os alunos respondam e expliquem o que fariam. São possíveis respostas múltiplas e os alunos devem pensar no problema no seu próprio contexto.</a:t>
            </a:r>
          </a:p>
        </p:txBody>
      </p:sp>
      <p:sp>
        <p:nvSpPr>
          <p:cNvPr id="4" name="Slide Number Placeholder 3"/>
          <p:cNvSpPr>
            <a:spLocks noGrp="1"/>
          </p:cNvSpPr>
          <p:nvPr>
            <p:ph type="sldNum" sz="quarter" idx="10"/>
          </p:nvPr>
        </p:nvSpPr>
        <p:spPr/>
        <p:txBody>
          <a:bodyPr/>
          <a:lstStyle/>
          <a:p>
            <a:fld id="{2EB32458-B0FD-4E0D-A69A-149897CA0BBB}" type="slidenum">
              <a:rPr lang="en-US" smtClean="0"/>
              <a:t>23</a:t>
            </a:fld>
            <a:endParaRPr lang="en-US" dirty="0"/>
          </a:p>
        </p:txBody>
      </p:sp>
    </p:spTree>
    <p:extLst>
      <p:ext uri="{BB962C8B-B14F-4D97-AF65-F5344CB8AC3E}">
        <p14:creationId xmlns:p14="http://schemas.microsoft.com/office/powerpoint/2010/main" val="12681738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DA112A-368E-D3D8-9DBC-FCA5FD036DC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8BB595-BD61-EE1C-F1CC-BA811DA174AB}"/>
              </a:ext>
            </a:extLst>
          </p:cNvPr>
          <p:cNvSpPr>
            <a:spLocks noGrp="1" noRot="1" noChangeAspect="1"/>
          </p:cNvSpPr>
          <p:nvPr>
            <p:ph type="sldImg"/>
          </p:nvPr>
        </p:nvSpPr>
        <p:spPr>
          <a:xfrm>
            <a:off x="409575" y="698500"/>
            <a:ext cx="6192838" cy="3484563"/>
          </a:xfrm>
        </p:spPr>
      </p:sp>
      <p:sp>
        <p:nvSpPr>
          <p:cNvPr id="3" name="Notes Placeholder 2">
            <a:extLst>
              <a:ext uri="{FF2B5EF4-FFF2-40B4-BE49-F238E27FC236}">
                <a16:creationId xmlns:a16="http://schemas.microsoft.com/office/drawing/2014/main" id="{9853EC82-93D6-814E-F522-209BBD84EA16}"/>
              </a:ext>
            </a:extLst>
          </p:cNvPr>
          <p:cNvSpPr>
            <a:spLocks noGrp="1"/>
          </p:cNvSpPr>
          <p:nvPr>
            <p:ph type="body" idx="1"/>
          </p:nvPr>
        </p:nvSpPr>
        <p:spPr/>
        <p:txBody>
          <a:bodyPr/>
          <a:lstStyle/>
          <a:p>
            <a:pPr marL="0" marR="0">
              <a:spcBef>
                <a:spcPts val="1200"/>
              </a:spcBef>
              <a:spcAft>
                <a:spcPts val="1200"/>
              </a:spcAft>
            </a:pPr>
            <a:r>
              <a:rPr lang="en-US" sz="1200" b="1" dirty="0" err="1">
                <a:effectLst/>
                <a:latin typeface="Arial" panose="020B0604020202020204" pitchFamily="34" charset="0"/>
                <a:cs typeface="Arial" panose="020B0604020202020204" pitchFamily="34" charset="0"/>
              </a:rPr>
              <a:t>Notas</a:t>
            </a:r>
            <a:r>
              <a:rPr lang="en-US" sz="1200" b="1" dirty="0">
                <a:effectLst/>
                <a:latin typeface="Arial" panose="020B0604020202020204" pitchFamily="34" charset="0"/>
                <a:cs typeface="Arial" panose="020B0604020202020204" pitchFamily="34" charset="0"/>
              </a:rPr>
              <a:t> do </a:t>
            </a:r>
            <a:r>
              <a:rPr lang="en-US" sz="1200" b="1" dirty="0" err="1">
                <a:effectLst/>
                <a:latin typeface="Arial" panose="020B0604020202020204" pitchFamily="34" charset="0"/>
                <a:cs typeface="Arial" panose="020B0604020202020204" pitchFamily="34" charset="0"/>
              </a:rPr>
              <a:t>instrutor</a:t>
            </a:r>
            <a:r>
              <a:rPr lang="en-US" sz="1200" b="1" dirty="0">
                <a:effectLst/>
                <a:latin typeface="Arial" panose="020B0604020202020204" pitchFamily="34" charset="0"/>
                <a:cs typeface="Arial" panose="020B0604020202020204" pitchFamily="34" charset="0"/>
              </a:rPr>
              <a:t>:</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effectLst/>
                <a:latin typeface="Arial" panose="020B0604020202020204" pitchFamily="34" charset="0"/>
                <a:ea typeface="Times New Roman" panose="02020603050405020304" pitchFamily="18" charset="0"/>
                <a:cs typeface="Arial" panose="020B0604020202020204" pitchFamily="34" charset="0"/>
              </a:rPr>
              <a:t>Perguntar</a:t>
            </a:r>
            <a:r>
              <a:rPr lang="en-US" sz="1200" b="1" u="sng" dirty="0">
                <a:effectLst/>
                <a:latin typeface="Arial" panose="020B0604020202020204" pitchFamily="34" charset="0"/>
                <a:ea typeface="Times New Roman" panose="02020603050405020304" pitchFamily="18" charset="0"/>
                <a:cs typeface="Arial" panose="020B0604020202020204" pitchFamily="34" charset="0"/>
              </a:rPr>
              <a:t>:</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O que </a:t>
            </a:r>
            <a:r>
              <a:rPr lang="en-US" sz="1200" dirty="0" err="1">
                <a:effectLst/>
                <a:latin typeface="Arial" panose="020B0604020202020204" pitchFamily="34" charset="0"/>
                <a:ea typeface="Times New Roman" panose="02020603050405020304" pitchFamily="18" charset="0"/>
                <a:cs typeface="Arial" panose="020B0604020202020204" pitchFamily="34" charset="0"/>
              </a:rPr>
              <a:t>é</a:t>
            </a:r>
            <a:r>
              <a:rPr lang="en-US" sz="1200" dirty="0">
                <a:effectLst/>
                <a:latin typeface="Arial" panose="020B0604020202020204" pitchFamily="34" charset="0"/>
                <a:ea typeface="Times New Roman" panose="02020603050405020304" pitchFamily="18" charset="0"/>
                <a:cs typeface="Arial" panose="020B0604020202020204" pitchFamily="34" charset="0"/>
              </a:rPr>
              <a:t> que notam </a:t>
            </a:r>
            <a:r>
              <a:rPr lang="en-US" sz="1200" dirty="0" err="1">
                <a:effectLst/>
                <a:latin typeface="Arial" panose="020B0604020202020204" pitchFamily="34" charset="0"/>
                <a:ea typeface="Times New Roman" panose="02020603050405020304" pitchFamily="18" charset="0"/>
                <a:cs typeface="Arial" panose="020B0604020202020204" pitchFamily="34" charset="0"/>
              </a:rPr>
              <a:t>nas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causas</a:t>
            </a:r>
            <a:r>
              <a:rPr lang="en-US" sz="1200" dirty="0">
                <a:effectLst/>
                <a:latin typeface="Arial" panose="020B0604020202020204" pitchFamily="34" charset="0"/>
                <a:ea typeface="Times New Roman" panose="02020603050405020304" pitchFamily="18" charset="0"/>
                <a:cs typeface="Arial" panose="020B0604020202020204" pitchFamily="34" charset="0"/>
              </a:rPr>
              <a:t> que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identificadas</a:t>
            </a:r>
            <a:r>
              <a:rPr lang="en-US" sz="1200" dirty="0">
                <a:effectLst/>
                <a:latin typeface="Arial" panose="020B0604020202020204" pitchFamily="34" charset="0"/>
                <a:ea typeface="Times New Roman" panose="02020603050405020304" pitchFamily="18" charset="0"/>
                <a:cs typeface="Arial" panose="020B0604020202020204" pitchFamily="34" charset="0"/>
              </a:rPr>
              <a:t> com </a:t>
            </a:r>
            <a:r>
              <a:rPr lang="en-US" sz="1200" b="1" dirty="0">
                <a:effectLst/>
                <a:latin typeface="Arial" panose="020B0604020202020204" pitchFamily="34" charset="0"/>
                <a:ea typeface="Times New Roman" panose="02020603050405020304" pitchFamily="18" charset="0"/>
                <a:cs typeface="Arial" panose="020B0604020202020204" pitchFamily="34" charset="0"/>
              </a:rPr>
              <a:t>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ou</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b="1" dirty="0">
                <a:effectLst/>
                <a:latin typeface="Arial" panose="020B0604020202020204" pitchFamily="34" charset="0"/>
                <a:ea typeface="Times New Roman" panose="02020603050405020304" pitchFamily="18" charset="0"/>
                <a:cs typeface="Arial" panose="020B0604020202020204" pitchFamily="34" charset="0"/>
              </a:rPr>
              <a:t>P</a:t>
            </a:r>
            <a:r>
              <a:rPr lang="en-US" sz="1200" dirty="0">
                <a:effectLst/>
                <a:latin typeface="Arial" panose="020B0604020202020204" pitchFamily="34" charset="0"/>
                <a:ea typeface="Times New Roman" panose="02020603050405020304" pitchFamily="18" charset="0"/>
                <a:cs typeface="Arial" panose="020B0604020202020204" pitchFamily="34" charset="0"/>
              </a:rPr>
              <a:t>?</a:t>
            </a:r>
          </a:p>
          <a:p>
            <a:pPr marL="171450" marR="0" indent="-171450">
              <a:lnSpc>
                <a:spcPct val="115000"/>
              </a:lnSpc>
              <a:spcBef>
                <a:spcPts val="0"/>
              </a:spcBef>
              <a:spcAft>
                <a:spcPts val="1200"/>
              </a:spcAft>
              <a:buFont typeface="Wingdings" panose="05000000000000000000" pitchFamily="2" charset="2"/>
              <a:buChar char="§"/>
            </a:pPr>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effectLst/>
                <a:latin typeface="Arial" panose="020B0604020202020204" pitchFamily="34" charset="0"/>
                <a:ea typeface="Times New Roman" panose="02020603050405020304" pitchFamily="18" charset="0"/>
                <a:cs typeface="Arial" panose="020B0604020202020204" pitchFamily="34" charset="0"/>
              </a:rPr>
              <a:t>Confirmar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0" dirty="0">
                <a:effectLst/>
                <a:latin typeface="Arial" panose="020B0604020202020204" pitchFamily="34" charset="0"/>
                <a:ea typeface="Times New Roman" panose="02020603050405020304" pitchFamily="18" charset="0"/>
                <a:cs typeface="Arial" panose="020B0604020202020204" pitchFamily="34" charset="0"/>
              </a:rPr>
              <a:t>a(s) </a:t>
            </a:r>
            <a:r>
              <a:rPr lang="en-US" sz="1200" b="0" dirty="0" err="1">
                <a:effectLst/>
                <a:latin typeface="Arial" panose="020B0604020202020204" pitchFamily="34" charset="0"/>
                <a:ea typeface="Times New Roman" panose="02020603050405020304" pitchFamily="18" charset="0"/>
                <a:cs typeface="Arial" panose="020B0604020202020204" pitchFamily="34" charset="0"/>
              </a:rPr>
              <a:t>resposta</a:t>
            </a:r>
            <a:r>
              <a:rPr lang="en-US" sz="1200" b="0" dirty="0">
                <a:effectLst/>
                <a:latin typeface="Arial" panose="020B0604020202020204" pitchFamily="34" charset="0"/>
                <a:ea typeface="Times New Roman" panose="02020603050405020304" pitchFamily="18" charset="0"/>
                <a:cs typeface="Arial" panose="020B0604020202020204" pitchFamily="34" charset="0"/>
              </a:rPr>
              <a:t>(s). </a:t>
            </a:r>
            <a:r>
              <a:rPr lang="en-US" sz="1200" b="1" dirty="0" err="1">
                <a:effectLst/>
                <a:latin typeface="Arial" panose="020B0604020202020204" pitchFamily="34" charset="0"/>
                <a:ea typeface="Times New Roman" panose="02020603050405020304" pitchFamily="18" charset="0"/>
                <a:cs typeface="Arial" panose="020B0604020202020204" pitchFamily="34" charset="0"/>
              </a:rPr>
              <a:t>Resposta</a:t>
            </a:r>
            <a:r>
              <a:rPr lang="en-US" sz="1200" b="1"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Quase</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todas</a:t>
            </a:r>
            <a:r>
              <a:rPr lang="en-US" sz="1200" i="1" dirty="0">
                <a:effectLst/>
                <a:latin typeface="Arial" panose="020B0604020202020204" pitchFamily="34" charset="0"/>
                <a:ea typeface="Times New Roman" panose="02020603050405020304" pitchFamily="18" charset="0"/>
                <a:cs typeface="Arial" panose="020B0604020202020204" pitchFamily="34" charset="0"/>
              </a:rPr>
              <a:t> as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causas</a:t>
            </a:r>
            <a:r>
              <a:rPr lang="en-US" sz="1200" i="1" dirty="0">
                <a:effectLst/>
                <a:latin typeface="Arial" panose="020B0604020202020204" pitchFamily="34" charset="0"/>
                <a:ea typeface="Times New Roman" panose="02020603050405020304" pitchFamily="18" charset="0"/>
                <a:cs typeface="Arial" panose="020B0604020202020204" pitchFamily="34" charset="0"/>
              </a:rPr>
              <a:t> T e P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são</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categorias</a:t>
            </a:r>
            <a:r>
              <a:rPr lang="en-US" sz="1200" i="1" dirty="0">
                <a:effectLst/>
                <a:latin typeface="Arial" panose="020B0604020202020204" pitchFamily="34" charset="0"/>
                <a:ea typeface="Times New Roman" panose="02020603050405020304" pitchFamily="18" charset="0"/>
                <a:cs typeface="Arial" panose="020B0604020202020204" pitchFamily="34" charset="0"/>
              </a:rPr>
              <a:t> do Sistema de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Saúde</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ou</a:t>
            </a:r>
            <a:r>
              <a:rPr lang="en-US" sz="1200" i="1" dirty="0">
                <a:effectLst/>
                <a:latin typeface="Arial" panose="020B0604020202020204" pitchFamily="34" charset="0"/>
                <a:ea typeface="Times New Roman" panose="02020603050405020304" pitchFamily="18" charset="0"/>
                <a:cs typeface="Arial" panose="020B0604020202020204" pitchFamily="34" charset="0"/>
              </a:rPr>
              <a:t> de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Vigilância</a:t>
            </a:r>
            <a:r>
              <a:rPr lang="en-US" sz="1200" i="1" dirty="0">
                <a:effectLst/>
                <a:latin typeface="Arial" panose="020B0604020202020204" pitchFamily="34" charset="0"/>
                <a:ea typeface="Times New Roman" panose="02020603050405020304" pitchFamily="18" charset="0"/>
                <a:cs typeface="Arial" panose="020B0604020202020204" pitchFamily="34" charset="0"/>
              </a:rPr>
              <a:t> e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Resposta</a:t>
            </a:r>
            <a:r>
              <a:rPr lang="en-US" sz="1200" i="1" dirty="0">
                <a:effectLst/>
                <a:latin typeface="Arial" panose="020B0604020202020204" pitchFamily="34" charset="0"/>
                <a:ea typeface="Times New Roman" panose="02020603050405020304" pitchFamily="18" charset="0"/>
                <a:cs typeface="Arial" panose="020B0604020202020204" pitchFamily="34" charset="0"/>
              </a:rPr>
              <a:t>.</a:t>
            </a:r>
          </a:p>
          <a:p>
            <a:pPr marL="171450" marR="0" indent="-171450">
              <a:lnSpc>
                <a:spcPct val="115000"/>
              </a:lnSpc>
              <a:spcBef>
                <a:spcPts val="0"/>
              </a:spcBef>
              <a:spcAft>
                <a:spcPts val="1200"/>
              </a:spcAft>
              <a:buFont typeface="Wingdings" panose="05000000000000000000" pitchFamily="2" charset="2"/>
              <a:buChar char="§"/>
            </a:pPr>
            <a:endParaRPr lang="en-US" sz="1200"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Times New Roman" panose="02020603050405020304" pitchFamily="18" charset="0"/>
                <a:cs typeface="Arial" panose="020B0604020202020204" pitchFamily="34" charset="0"/>
              </a:rPr>
              <a:t>Dizer:</a:t>
            </a:r>
            <a:r>
              <a:rPr lang="en-US" sz="1200" b="1"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Observe </a:t>
            </a: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factores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enumerados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ambiente</a:t>
            </a:r>
            <a:r>
              <a:rPr lang="en-US" sz="1200" dirty="0">
                <a:effectLst/>
                <a:latin typeface="Arial" panose="020B0604020202020204" pitchFamily="34" charset="0"/>
                <a:ea typeface="Times New Roman" panose="02020603050405020304" pitchFamily="18" charset="0"/>
                <a:cs typeface="Arial" panose="020B0604020202020204" pitchFamily="34" charset="0"/>
              </a:rPr>
              <a:t>/animal. </a:t>
            </a:r>
            <a:r>
              <a:rPr lang="en-US" sz="1200" dirty="0" err="1">
                <a:effectLst/>
                <a:latin typeface="Arial" panose="020B0604020202020204" pitchFamily="34" charset="0"/>
                <a:ea typeface="Times New Roman" panose="02020603050405020304" pitchFamily="18" charset="0"/>
                <a:cs typeface="Arial" panose="020B0604020202020204" pitchFamily="34" charset="0"/>
              </a:rPr>
              <a:t>Nenhum</a:t>
            </a:r>
            <a:r>
              <a:rPr lang="en-US" sz="1200" dirty="0">
                <a:effectLst/>
                <a:latin typeface="Arial" panose="020B0604020202020204" pitchFamily="34" charset="0"/>
                <a:ea typeface="Times New Roman" panose="02020603050405020304" pitchFamily="18" charset="0"/>
                <a:cs typeface="Arial" panose="020B0604020202020204" pitchFamily="34" charset="0"/>
              </a:rPr>
              <a:t> deles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está</a:t>
            </a:r>
            <a:r>
              <a:rPr lang="en-US" sz="1200" dirty="0">
                <a:effectLst/>
                <a:latin typeface="Arial" panose="020B0604020202020204" pitchFamily="34" charset="0"/>
                <a:ea typeface="Times New Roman" panose="02020603050405020304" pitchFamily="18" charset="0"/>
                <a:cs typeface="Arial" panose="020B0604020202020204" pitchFamily="34" charset="0"/>
              </a:rPr>
              <a:t> sob o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controlo</a:t>
            </a:r>
            <a:r>
              <a:rPr lang="en-US" sz="1200" dirty="0">
                <a:effectLst/>
                <a:latin typeface="Arial" panose="020B0604020202020204" pitchFamily="34" charset="0"/>
                <a:ea typeface="Times New Roman" panose="02020603050405020304" pitchFamily="18" charset="0"/>
                <a:cs typeface="Arial" panose="020B0604020202020204" pitchFamily="34" charset="0"/>
              </a:rPr>
              <a:t> de um </a:t>
            </a:r>
            <a:r>
              <a:rPr lang="en-US" sz="1200" dirty="0" err="1">
                <a:effectLst/>
                <a:latin typeface="Arial" panose="020B0604020202020204" pitchFamily="34" charset="0"/>
                <a:ea typeface="Times New Roman" panose="02020603050405020304" pitchFamily="18" charset="0"/>
                <a:cs typeface="Arial" panose="020B0604020202020204" pitchFamily="34" charset="0"/>
              </a:rPr>
              <a:t>agente</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vigilância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humano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típico</a:t>
            </a:r>
            <a:r>
              <a:rPr lang="en-US" sz="1200" dirty="0">
                <a:effectLst/>
                <a:latin typeface="Arial" panose="020B0604020202020204" pitchFamily="34" charset="0"/>
                <a:ea typeface="Times New Roman" panose="02020603050405020304" pitchFamily="18" charset="0"/>
                <a:cs typeface="Arial" panose="020B0604020202020204" pitchFamily="34" charset="0"/>
              </a:rPr>
              <a:t>. Assim, </a:t>
            </a:r>
            <a:r>
              <a:rPr lang="en-US" sz="1200" dirty="0" err="1">
                <a:effectLst/>
                <a:latin typeface="Arial" panose="020B0604020202020204" pitchFamily="34" charset="0"/>
                <a:ea typeface="Times New Roman" panose="02020603050405020304" pitchFamily="18" charset="0"/>
                <a:cs typeface="Arial" panose="020B0604020202020204" pitchFamily="34" charset="0"/>
              </a:rPr>
              <a:t>é</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importante</a:t>
            </a:r>
            <a:r>
              <a:rPr lang="en-US" sz="1200" dirty="0">
                <a:effectLst/>
                <a:latin typeface="Arial" panose="020B0604020202020204" pitchFamily="34" charset="0"/>
                <a:ea typeface="Times New Roman" panose="02020603050405020304" pitchFamily="18" charset="0"/>
                <a:cs typeface="Arial" panose="020B0604020202020204" pitchFamily="34" charset="0"/>
              </a:rPr>
              <a:t> saber </a:t>
            </a:r>
            <a:r>
              <a:rPr lang="en-US" sz="1200" dirty="0" err="1">
                <a:effectLst/>
                <a:latin typeface="Arial" panose="020B0604020202020204" pitchFamily="34" charset="0"/>
                <a:ea typeface="Times New Roman" panose="02020603050405020304" pitchFamily="18" charset="0"/>
                <a:cs typeface="Arial" panose="020B0604020202020204" pitchFamily="34" charset="0"/>
              </a:rPr>
              <a:t>não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só</a:t>
            </a:r>
            <a:r>
              <a:rPr lang="en-US" sz="1200" dirty="0">
                <a:effectLst/>
                <a:latin typeface="Arial" panose="020B0604020202020204" pitchFamily="34" charset="0"/>
                <a:ea typeface="Times New Roman" panose="02020603050405020304" pitchFamily="18" charset="0"/>
                <a:cs typeface="Arial" panose="020B0604020202020204" pitchFamily="34" charset="0"/>
              </a:rPr>
              <a:t> que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estes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factores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relacionados</a:t>
            </a:r>
            <a:r>
              <a:rPr lang="en-US" sz="1200" dirty="0">
                <a:effectLst/>
                <a:latin typeface="Arial" panose="020B0604020202020204" pitchFamily="34" charset="0"/>
                <a:ea typeface="Times New Roman" panose="02020603050405020304" pitchFamily="18" charset="0"/>
                <a:cs typeface="Arial" panose="020B0604020202020204" pitchFamily="34" charset="0"/>
              </a:rPr>
              <a:t>, mas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também</a:t>
            </a:r>
            <a:r>
              <a:rPr lang="en-US" sz="1200" dirty="0">
                <a:effectLst/>
                <a:latin typeface="Arial" panose="020B0604020202020204" pitchFamily="34" charset="0"/>
                <a:ea typeface="Times New Roman" panose="02020603050405020304" pitchFamily="18" charset="0"/>
                <a:cs typeface="Arial" panose="020B0604020202020204" pitchFamily="34" charset="0"/>
              </a:rPr>
              <a:t> saber que o tempo de um </a:t>
            </a:r>
            <a:r>
              <a:rPr lang="en-US" sz="1200" dirty="0" err="1">
                <a:effectLst/>
                <a:latin typeface="Arial" panose="020B0604020202020204" pitchFamily="34" charset="0"/>
                <a:ea typeface="Times New Roman" panose="02020603050405020304" pitchFamily="18" charset="0"/>
                <a:cs typeface="Arial" panose="020B0604020202020204" pitchFamily="34" charset="0"/>
              </a:rPr>
              <a:t>agente</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vigilância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é</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mais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bem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gasto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noutras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áreas</a:t>
            </a:r>
            <a:r>
              <a:rPr lang="en-US" sz="1200" dirty="0">
                <a:effectLst/>
                <a:latin typeface="Arial" panose="020B0604020202020204" pitchFamily="34" charset="0"/>
                <a:ea typeface="Times New Roman" panose="02020603050405020304" pitchFamily="18" charset="0"/>
                <a:cs typeface="Arial" panose="020B0604020202020204" pitchFamily="34" charset="0"/>
              </a:rPr>
              <a:t>.</a:t>
            </a:r>
          </a:p>
          <a:p>
            <a:pPr marL="171450" marR="0" indent="-171450">
              <a:lnSpc>
                <a:spcPct val="115000"/>
              </a:lnSpc>
              <a:spcBef>
                <a:spcPts val="0"/>
              </a:spcBef>
              <a:spcAft>
                <a:spcPts val="1200"/>
              </a:spcAft>
              <a:buFont typeface="Wingdings" panose="05000000000000000000" pitchFamily="2" charset="2"/>
              <a:buChar char="§"/>
            </a:pPr>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effectLst/>
                <a:latin typeface="Arial" panose="020B0604020202020204" pitchFamily="34" charset="0"/>
                <a:ea typeface="Times New Roman" panose="02020603050405020304" pitchFamily="18" charset="0"/>
                <a:cs typeface="Arial" panose="020B0604020202020204" pitchFamily="34" charset="0"/>
              </a:rPr>
              <a:t>Perguntar</a:t>
            </a:r>
            <a:r>
              <a:rPr lang="en-US" sz="1200" b="1" u="sng" dirty="0">
                <a:effectLst/>
                <a:latin typeface="Arial" panose="020B0604020202020204" pitchFamily="34" charset="0"/>
                <a:ea typeface="Times New Roman" panose="02020603050405020304" pitchFamily="18" charset="0"/>
                <a:cs typeface="Arial" panose="020B0604020202020204" pitchFamily="34" charset="0"/>
              </a:rPr>
              <a:t>:</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Utilizando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método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b="1" dirty="0">
                <a:effectLst/>
                <a:latin typeface="Arial" panose="020B0604020202020204" pitchFamily="34" charset="0"/>
                <a:ea typeface="Times New Roman" panose="02020603050405020304" pitchFamily="18" charset="0"/>
                <a:cs typeface="Arial" panose="020B0604020202020204" pitchFamily="34" charset="0"/>
              </a:rPr>
              <a:t>TPN</a:t>
            </a:r>
            <a:r>
              <a:rPr lang="en-US" sz="1200" dirty="0">
                <a:effectLst/>
                <a:latin typeface="Arial" panose="020B0604020202020204" pitchFamily="34" charset="0"/>
                <a:ea typeface="Times New Roman" panose="02020603050405020304" pitchFamily="18" charset="0"/>
                <a:cs typeface="Arial" panose="020B0604020202020204" pitchFamily="34" charset="0"/>
              </a:rPr>
              <a:t>, para que </a:t>
            </a:r>
            <a:r>
              <a:rPr lang="en-US" sz="1200" dirty="0" err="1">
                <a:effectLst/>
                <a:latin typeface="Arial" panose="020B0604020202020204" pitchFamily="34" charset="0"/>
                <a:ea typeface="Times New Roman" panose="02020603050405020304" pitchFamily="18" charset="0"/>
                <a:cs typeface="Arial" panose="020B0604020202020204" pitchFamily="34" charset="0"/>
              </a:rPr>
              <a:t>áreas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é</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mais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provável</a:t>
            </a:r>
            <a:r>
              <a:rPr lang="en-US" sz="1200" dirty="0">
                <a:effectLst/>
                <a:latin typeface="Arial" panose="020B0604020202020204" pitchFamily="34" charset="0"/>
                <a:ea typeface="Times New Roman" panose="02020603050405020304" pitchFamily="18" charset="0"/>
                <a:cs typeface="Arial" panose="020B0604020202020204" pitchFamily="34" charset="0"/>
              </a:rPr>
              <a:t> que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proponha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uma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intervenção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Escolham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uma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ou</a:t>
            </a:r>
            <a:r>
              <a:rPr lang="en-US" sz="1200" dirty="0">
                <a:effectLst/>
                <a:latin typeface="Arial" panose="020B0604020202020204" pitchFamily="34" charset="0"/>
                <a:ea typeface="Times New Roman" panose="02020603050405020304" pitchFamily="18" charset="0"/>
                <a:cs typeface="Arial" panose="020B0604020202020204" pitchFamily="34" charset="0"/>
              </a:rPr>
              <a:t> duas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causas</a:t>
            </a:r>
            <a:r>
              <a:rPr lang="en-US" sz="1200" dirty="0">
                <a:effectLst/>
                <a:latin typeface="Arial" panose="020B0604020202020204" pitchFamily="34" charset="0"/>
                <a:ea typeface="Times New Roman" panose="02020603050405020304" pitchFamily="18" charset="0"/>
                <a:cs typeface="Arial" panose="020B0604020202020204" pitchFamily="34" charset="0"/>
              </a:rPr>
              <a:t> 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ou</a:t>
            </a:r>
            <a:r>
              <a:rPr lang="en-US" sz="1200" dirty="0">
                <a:effectLst/>
                <a:latin typeface="Arial" panose="020B0604020202020204" pitchFamily="34" charset="0"/>
                <a:ea typeface="Times New Roman" panose="02020603050405020304" pitchFamily="18" charset="0"/>
                <a:cs typeface="Arial" panose="020B0604020202020204" pitchFamily="34" charset="0"/>
              </a:rPr>
              <a:t> B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expliquem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porque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é</a:t>
            </a:r>
            <a:r>
              <a:rPr lang="en-US" sz="1200" dirty="0">
                <a:effectLst/>
                <a:latin typeface="Arial" panose="020B0604020202020204" pitchFamily="34" charset="0"/>
                <a:ea typeface="Times New Roman" panose="02020603050405020304" pitchFamily="18" charset="0"/>
                <a:cs typeface="Arial" panose="020B0604020202020204" pitchFamily="34" charset="0"/>
              </a:rPr>
              <a:t> que </a:t>
            </a:r>
            <a:r>
              <a:rPr lang="en-US" sz="1200" dirty="0" err="1">
                <a:effectLst/>
                <a:latin typeface="Arial" panose="020B0604020202020204" pitchFamily="34" charset="0"/>
                <a:ea typeface="Times New Roman" panose="02020603050405020304" pitchFamily="18" charset="0"/>
                <a:cs typeface="Arial" panose="020B0604020202020204" pitchFamily="34" charset="0"/>
              </a:rPr>
              <a:t>é</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importante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abordá</a:t>
            </a:r>
            <a:r>
              <a:rPr lang="en-US" sz="1200" dirty="0">
                <a:effectLst/>
                <a:latin typeface="Arial" panose="020B0604020202020204" pitchFamily="34" charset="0"/>
                <a:ea typeface="Times New Roman" panose="02020603050405020304" pitchFamily="18" charset="0"/>
                <a:cs typeface="Arial" panose="020B0604020202020204" pitchFamily="34" charset="0"/>
              </a:rPr>
              <a:t>-las.</a:t>
            </a:r>
          </a:p>
          <a:p>
            <a:pPr marL="171450" marR="0" indent="-171450">
              <a:lnSpc>
                <a:spcPct val="115000"/>
              </a:lnSpc>
              <a:spcBef>
                <a:spcPts val="0"/>
              </a:spcBef>
              <a:spcAft>
                <a:spcPts val="1200"/>
              </a:spcAft>
              <a:buFont typeface="Wingdings" panose="05000000000000000000" pitchFamily="2" charset="2"/>
              <a:buChar char="§"/>
            </a:pPr>
            <a:endParaRPr lang="en-US" sz="1200"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v"/>
            </a:pPr>
            <a:r>
              <a:rPr lang="en-US" sz="1200" b="1" i="1" dirty="0" err="1">
                <a:effectLst/>
                <a:latin typeface="Arial" panose="020B0604020202020204" pitchFamily="34" charset="0"/>
                <a:ea typeface="Times New Roman" panose="02020603050405020304" pitchFamily="18" charset="0"/>
                <a:cs typeface="Arial" panose="020B0604020202020204" pitchFamily="34" charset="0"/>
              </a:rPr>
              <a:t>Permitir</a:t>
            </a:r>
            <a:r>
              <a:rPr lang="en-US" sz="1200" b="1" i="1" dirty="0">
                <a:effectLst/>
                <a:latin typeface="Arial" panose="020B0604020202020204" pitchFamily="34" charset="0"/>
                <a:ea typeface="Times New Roman" panose="02020603050405020304" pitchFamily="18" charset="0"/>
                <a:cs typeface="Arial" panose="020B0604020202020204" pitchFamily="34" charset="0"/>
              </a:rPr>
              <a:t> que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pelo</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menos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dois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participantes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respondam</a:t>
            </a:r>
            <a:r>
              <a:rPr lang="en-US" sz="1200" b="1" i="1" dirty="0">
                <a:effectLst/>
                <a:latin typeface="Arial" panose="020B0604020202020204" pitchFamily="34" charset="0"/>
                <a:ea typeface="Times New Roman" panose="02020603050405020304" pitchFamily="18" charset="0"/>
                <a:cs typeface="Arial" panose="020B0604020202020204" pitchFamily="34" charset="0"/>
              </a:rPr>
              <a:t> e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expliquem</a:t>
            </a:r>
            <a:r>
              <a:rPr lang="en-US" sz="1200" b="1" i="1" dirty="0">
                <a:effectLst/>
                <a:latin typeface="Arial" panose="020B0604020202020204" pitchFamily="34" charset="0"/>
                <a:ea typeface="Times New Roman" panose="02020603050405020304" pitchFamily="18" charset="0"/>
                <a:cs typeface="Arial" panose="020B0604020202020204" pitchFamily="34" charset="0"/>
              </a:rPr>
              <a:t> o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seu</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raciocínio</a:t>
            </a:r>
            <a:r>
              <a:rPr lang="en-US" sz="1200" b="1" i="1" dirty="0">
                <a:effectLst/>
                <a:latin typeface="Arial" panose="020B0604020202020204" pitchFamily="34" charset="0"/>
                <a:ea typeface="Times New Roman" panose="02020603050405020304" pitchFamily="18" charset="0"/>
                <a:cs typeface="Arial" panose="020B0604020202020204" pitchFamily="34" charset="0"/>
              </a:rPr>
              <a:t>. Se um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participante</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escolher</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uma</a:t>
            </a:r>
            <a:r>
              <a:rPr lang="en-US" sz="1200" b="1" i="1" dirty="0">
                <a:effectLst/>
                <a:latin typeface="Arial" panose="020B0604020202020204" pitchFamily="34" charset="0"/>
                <a:ea typeface="Times New Roman" panose="02020603050405020304" pitchFamily="18" charset="0"/>
                <a:cs typeface="Arial" panose="020B0604020202020204" pitchFamily="34" charset="0"/>
              </a:rPr>
              <a:t> causa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sobre</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 qual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não</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tem</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controlo</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peça-lhe</a:t>
            </a:r>
            <a:r>
              <a:rPr lang="en-US" sz="1200" b="1" i="1" dirty="0">
                <a:effectLst/>
                <a:latin typeface="Arial" panose="020B0604020202020204" pitchFamily="34" charset="0"/>
                <a:ea typeface="Times New Roman" panose="02020603050405020304" pitchFamily="18" charset="0"/>
                <a:cs typeface="Arial" panose="020B0604020202020204" pitchFamily="34" charset="0"/>
              </a:rPr>
              <a:t> que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descreva</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u="sng" dirty="0" err="1">
                <a:effectLst/>
                <a:latin typeface="Arial" panose="020B0604020202020204" pitchFamily="34" charset="0"/>
                <a:ea typeface="Times New Roman" panose="02020603050405020304" pitchFamily="18" charset="0"/>
                <a:cs typeface="Arial" panose="020B0604020202020204" pitchFamily="34" charset="0"/>
              </a:rPr>
              <a:t>especificamente</a:t>
            </a:r>
            <a:r>
              <a:rPr lang="en-US" sz="1200" b="1" i="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como</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abordaria</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essa</a:t>
            </a:r>
            <a:r>
              <a:rPr lang="en-US" sz="1200" b="1" i="1" dirty="0">
                <a:effectLst/>
                <a:latin typeface="Arial" panose="020B0604020202020204" pitchFamily="34" charset="0"/>
                <a:ea typeface="Times New Roman" panose="02020603050405020304" pitchFamily="18" charset="0"/>
                <a:cs typeface="Arial" panose="020B0604020202020204" pitchFamily="34" charset="0"/>
              </a:rPr>
              <a:t> causa,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levando</a:t>
            </a:r>
            <a:r>
              <a:rPr lang="en-US" sz="1200" b="1" i="1" dirty="0">
                <a:effectLst/>
                <a:latin typeface="Arial" panose="020B0604020202020204" pitchFamily="34" charset="0"/>
                <a:ea typeface="Times New Roman" panose="02020603050405020304" pitchFamily="18" charset="0"/>
                <a:cs typeface="Arial" panose="020B0604020202020204" pitchFamily="34" charset="0"/>
              </a:rPr>
              <a:t>-o a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compreender</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porque</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é</a:t>
            </a:r>
            <a:r>
              <a:rPr lang="en-US" sz="1200" b="1" i="1" dirty="0">
                <a:effectLst/>
                <a:latin typeface="Arial" panose="020B0604020202020204" pitchFamily="34" charset="0"/>
                <a:ea typeface="Times New Roman" panose="02020603050405020304" pitchFamily="18" charset="0"/>
                <a:cs typeface="Arial" panose="020B0604020202020204" pitchFamily="34" charset="0"/>
              </a:rPr>
              <a:t> que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essa</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intervenção</a:t>
            </a:r>
            <a:r>
              <a:rPr lang="en-US" sz="1200" b="1" i="1" dirty="0">
                <a:effectLst/>
                <a:latin typeface="Arial" panose="020B0604020202020204" pitchFamily="34" charset="0"/>
                <a:ea typeface="Times New Roman" panose="02020603050405020304" pitchFamily="18" charset="0"/>
                <a:cs typeface="Arial" panose="020B0604020202020204" pitchFamily="34" charset="0"/>
              </a:rPr>
              <a:t> seria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inadequada</a:t>
            </a:r>
            <a:r>
              <a:rPr lang="en-US" sz="1200" b="1" dirty="0">
                <a:effectLst/>
                <a:latin typeface="Arial" panose="020B0604020202020204" pitchFamily="34" charset="0"/>
                <a:ea typeface="Times New Roman" panose="02020603050405020304" pitchFamily="18" charset="0"/>
                <a:cs typeface="Arial" panose="020B0604020202020204" pitchFamily="34" charset="0"/>
              </a:rPr>
              <a:t>.</a:t>
            </a:r>
          </a:p>
          <a:p>
            <a:pPr marL="0" marR="0">
              <a:lnSpc>
                <a:spcPct val="115000"/>
              </a:lnSpc>
              <a:spcBef>
                <a:spcPts val="0"/>
              </a:spcBef>
              <a:spcAft>
                <a:spcPts val="1200"/>
              </a:spcAft>
              <a:tabLst>
                <a:tab pos="617220" algn="l"/>
              </a:tabLst>
            </a:pPr>
            <a:endParaRPr lang="en-US" sz="1200" b="1"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v"/>
              <a:tabLst>
                <a:tab pos="617220" algn="l"/>
              </a:tabLst>
            </a:pPr>
            <a:r>
              <a:rPr lang="en-US" sz="1200" b="1" i="1" dirty="0">
                <a:effectLst/>
                <a:latin typeface="Arial" panose="020B0604020202020204" pitchFamily="34" charset="0"/>
                <a:ea typeface="Times New Roman" panose="02020603050405020304" pitchFamily="18" charset="0"/>
                <a:cs typeface="Arial" panose="020B0604020202020204" pitchFamily="34" charset="0"/>
              </a:rPr>
              <a:t>Um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desafio</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comum</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ao</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nível</a:t>
            </a:r>
            <a:r>
              <a:rPr lang="en-US" sz="1200" b="1" i="1" dirty="0">
                <a:effectLst/>
                <a:latin typeface="Arial" panose="020B0604020202020204" pitchFamily="34" charset="0"/>
                <a:ea typeface="Times New Roman" panose="02020603050405020304" pitchFamily="18" charset="0"/>
                <a:cs typeface="Arial" panose="020B0604020202020204" pitchFamily="34" charset="0"/>
              </a:rPr>
              <a:t> do FETP-Frontline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é</a:t>
            </a:r>
            <a:r>
              <a:rPr lang="en-US" sz="1200" b="1" i="1" dirty="0">
                <a:effectLst/>
                <a:latin typeface="Arial" panose="020B0604020202020204" pitchFamily="34" charset="0"/>
                <a:ea typeface="Times New Roman" panose="02020603050405020304" pitchFamily="18" charset="0"/>
                <a:cs typeface="Arial" panose="020B0604020202020204" pitchFamily="34" charset="0"/>
              </a:rPr>
              <a:t> o facto de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participantes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virem</a:t>
            </a:r>
            <a:r>
              <a:rPr lang="en-US" sz="1200" b="1" i="1" dirty="0">
                <a:effectLst/>
                <a:latin typeface="Arial" panose="020B0604020202020204" pitchFamily="34" charset="0"/>
                <a:ea typeface="Times New Roman" panose="02020603050405020304" pitchFamily="18" charset="0"/>
                <a:cs typeface="Arial" panose="020B0604020202020204" pitchFamily="34" charset="0"/>
              </a:rPr>
              <a:t> para a Workshop 3 com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recomendações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demasiado</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grandes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para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poderem</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abordar</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ou</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realizar</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ou</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recomendações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que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estão</a:t>
            </a:r>
            <a:r>
              <a:rPr lang="en-US" sz="1200" b="1" i="1" dirty="0">
                <a:effectLst/>
                <a:latin typeface="Arial" panose="020B0604020202020204" pitchFamily="34" charset="0"/>
                <a:ea typeface="Times New Roman" panose="02020603050405020304" pitchFamily="18" charset="0"/>
                <a:cs typeface="Arial" panose="020B0604020202020204" pitchFamily="34" charset="0"/>
              </a:rPr>
              <a:t> fora do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seu</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âmbito</a:t>
            </a:r>
            <a:r>
              <a:rPr lang="en-US" sz="1200" b="1" i="1" dirty="0">
                <a:effectLst/>
                <a:latin typeface="Arial" panose="020B0604020202020204" pitchFamily="34" charset="0"/>
                <a:ea typeface="Times New Roman" panose="02020603050405020304" pitchFamily="18" charset="0"/>
                <a:cs typeface="Arial" panose="020B0604020202020204" pitchFamily="34" charset="0"/>
              </a:rPr>
              <a:t> de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trabalho</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por</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exemplo</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sugerir</a:t>
            </a:r>
            <a:r>
              <a:rPr lang="en-US" sz="1200" b="1" i="1" dirty="0">
                <a:effectLst/>
                <a:latin typeface="Arial" panose="020B0604020202020204" pitchFamily="34" charset="0"/>
                <a:ea typeface="Times New Roman" panose="02020603050405020304" pitchFamily="18" charset="0"/>
                <a:cs typeface="Arial" panose="020B0604020202020204" pitchFamily="34" charset="0"/>
              </a:rPr>
              <a:t> que se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coloque</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uma</a:t>
            </a:r>
            <a:r>
              <a:rPr lang="en-US" sz="1200" b="1" i="1" dirty="0">
                <a:effectLst/>
                <a:latin typeface="Arial" panose="020B0604020202020204" pitchFamily="34" charset="0"/>
                <a:ea typeface="Times New Roman" panose="02020603050405020304" pitchFamily="18" charset="0"/>
                <a:cs typeface="Arial" panose="020B0604020202020204" pitchFamily="34" charset="0"/>
              </a:rPr>
              <a:t> casa de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banho</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em</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cada</a:t>
            </a:r>
            <a:r>
              <a:rPr lang="en-US" sz="1200" b="1" i="1" dirty="0">
                <a:effectLst/>
                <a:latin typeface="Arial" panose="020B0604020202020204" pitchFamily="34" charset="0"/>
                <a:ea typeface="Times New Roman" panose="02020603050405020304" pitchFamily="18" charset="0"/>
                <a:cs typeface="Arial" panose="020B0604020202020204" pitchFamily="34" charset="0"/>
              </a:rPr>
              <a:t> casa para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evitar</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surtos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de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cólera</a:t>
            </a:r>
            <a:r>
              <a:rPr lang="en-US" sz="1200" b="1" i="1" dirty="0">
                <a:effectLst/>
                <a:latin typeface="Arial" panose="020B0604020202020204" pitchFamily="34" charset="0"/>
                <a:ea typeface="Times New Roman" panose="02020603050405020304" pitchFamily="18" charset="0"/>
                <a:cs typeface="Arial" panose="020B0604020202020204" pitchFamily="34" charset="0"/>
              </a:rPr>
              <a:t>). Isto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não</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é</a:t>
            </a:r>
            <a:r>
              <a:rPr lang="en-US" sz="1200" b="1" i="1" dirty="0">
                <a:effectLst/>
                <a:latin typeface="Arial" panose="020B0604020202020204" pitchFamily="34" charset="0"/>
                <a:ea typeface="Times New Roman" panose="02020603050405020304" pitchFamily="18" charset="0"/>
                <a:cs typeface="Arial" panose="020B0604020202020204" pitchFamily="34" charset="0"/>
              </a:rPr>
              <a:t> da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competência</a:t>
            </a:r>
            <a:r>
              <a:rPr lang="en-US" sz="1200" b="1" i="1" dirty="0">
                <a:effectLst/>
                <a:latin typeface="Arial" panose="020B0604020202020204" pitchFamily="34" charset="0"/>
                <a:ea typeface="Times New Roman" panose="02020603050405020304" pitchFamily="18" charset="0"/>
                <a:cs typeface="Arial" panose="020B0604020202020204" pitchFamily="34" charset="0"/>
              </a:rPr>
              <a:t> de um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agente</a:t>
            </a:r>
            <a:r>
              <a:rPr lang="en-US" sz="1200" b="1" i="1" dirty="0">
                <a:effectLst/>
                <a:latin typeface="Arial" panose="020B0604020202020204" pitchFamily="34" charset="0"/>
                <a:ea typeface="Times New Roman" panose="02020603050405020304" pitchFamily="18" charset="0"/>
                <a:cs typeface="Arial" panose="020B0604020202020204" pitchFamily="34" charset="0"/>
              </a:rPr>
              <a:t> de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fiscalização</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As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recomendações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e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acções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propostas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devem</a:t>
            </a:r>
            <a:r>
              <a:rPr lang="en-US" sz="1200" b="1" i="1" dirty="0">
                <a:effectLst/>
                <a:latin typeface="Arial" panose="020B0604020202020204" pitchFamily="34" charset="0"/>
                <a:ea typeface="Times New Roman" panose="02020603050405020304" pitchFamily="18" charset="0"/>
                <a:cs typeface="Arial" panose="020B0604020202020204" pitchFamily="34" charset="0"/>
              </a:rPr>
              <a:t> ser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limitadas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ao</a:t>
            </a:r>
            <a:r>
              <a:rPr lang="en-US" sz="1200" b="1" i="1" dirty="0">
                <a:effectLst/>
                <a:latin typeface="Arial" panose="020B0604020202020204" pitchFamily="34" charset="0"/>
                <a:ea typeface="Times New Roman" panose="02020603050405020304" pitchFamily="18" charset="0"/>
                <a:cs typeface="Arial" panose="020B0604020202020204" pitchFamily="34" charset="0"/>
              </a:rPr>
              <a:t> que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está</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parcial</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ou</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totalmente</a:t>
            </a:r>
            <a:r>
              <a:rPr lang="en-US" sz="1200" b="1" i="1" dirty="0">
                <a:effectLst/>
                <a:latin typeface="Arial" panose="020B0604020202020204" pitchFamily="34" charset="0"/>
                <a:ea typeface="Times New Roman" panose="02020603050405020304" pitchFamily="18" charset="0"/>
                <a:cs typeface="Arial" panose="020B0604020202020204" pitchFamily="34" charset="0"/>
              </a:rPr>
              <a:t> sob o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seu</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controlo</a:t>
            </a:r>
            <a:r>
              <a:rPr lang="en-US" sz="1200" b="1" i="1" dirty="0">
                <a:effectLst/>
                <a:latin typeface="Arial" panose="020B0604020202020204" pitchFamily="34" charset="0"/>
                <a:ea typeface="Times New Roman" panose="02020603050405020304" pitchFamily="18" charset="0"/>
                <a:cs typeface="Arial" panose="020B0604020202020204" pitchFamily="34" charset="0"/>
              </a:rPr>
              <a:t>.</a:t>
            </a:r>
          </a:p>
          <a:p>
            <a:endParaRPr lang="en-US" dirty="0"/>
          </a:p>
        </p:txBody>
      </p:sp>
      <p:sp>
        <p:nvSpPr>
          <p:cNvPr id="4" name="Slide Number Placeholder 3">
            <a:extLst>
              <a:ext uri="{FF2B5EF4-FFF2-40B4-BE49-F238E27FC236}">
                <a16:creationId xmlns:a16="http://schemas.microsoft.com/office/drawing/2014/main" id="{474DD860-4938-E2BB-9155-91C0F2CB25B1}"/>
              </a:ext>
            </a:extLst>
          </p:cNvPr>
          <p:cNvSpPr>
            <a:spLocks noGrp="1"/>
          </p:cNvSpPr>
          <p:nvPr>
            <p:ph type="sldNum" sz="quarter" idx="10"/>
          </p:nvPr>
        </p:nvSpPr>
        <p:spPr/>
        <p:txBody>
          <a:bodyPr/>
          <a:lstStyle/>
          <a:p>
            <a:fld id="{2EB32458-B0FD-4E0D-A69A-149897CA0BBB}" type="slidenum">
              <a:rPr lang="en-US" smtClean="0"/>
              <a:t>24</a:t>
            </a:fld>
            <a:endParaRPr lang="en-US" dirty="0"/>
          </a:p>
        </p:txBody>
      </p:sp>
    </p:spTree>
    <p:extLst>
      <p:ext uri="{BB962C8B-B14F-4D97-AF65-F5344CB8AC3E}">
        <p14:creationId xmlns:p14="http://schemas.microsoft.com/office/powerpoint/2010/main" val="14153163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effectLst/>
                <a:latin typeface="Arial" panose="020B0604020202020204" pitchFamily="34" charset="0"/>
                <a:ea typeface="Times New Roman" panose="02020603050405020304" pitchFamily="18" charset="0"/>
                <a:cs typeface="Arial" panose="020B0604020202020204" pitchFamily="34" charset="0"/>
              </a:rPr>
              <a:t>Dizer</a:t>
            </a:r>
            <a:r>
              <a:rPr lang="en-US" sz="1200" b="1" u="sng" dirty="0">
                <a:effectLst/>
                <a:latin typeface="Arial" panose="020B0604020202020204" pitchFamily="34" charset="0"/>
                <a:ea typeface="Times New Roman" panose="02020603050405020304" pitchFamily="18" charset="0"/>
                <a:cs typeface="Arial" panose="020B0604020202020204" pitchFamily="34" charset="0"/>
              </a:rPr>
              <a:t>:</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Agora que as áreas apropriadas para intervenção estão identificadas, há passos a dar para criar a melhor intervenção possível. Aqui estão listados os passos para criar um plano de melhoria.</a:t>
            </a:r>
          </a:p>
          <a:p>
            <a:pPr marL="171450" marR="0" indent="-171450">
              <a:lnSpc>
                <a:spcPct val="115000"/>
              </a:lnSpc>
              <a:spcBef>
                <a:spcPts val="0"/>
              </a:spcBef>
              <a:spcAft>
                <a:spcPts val="1200"/>
              </a:spcAft>
              <a:buFont typeface="Wingdings" panose="05000000000000000000" pitchFamily="2" charset="2"/>
              <a:buChar char="§"/>
            </a:pPr>
            <a:endParaRPr lang="en-US" sz="1200"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Times New Roman" panose="02020603050405020304" pitchFamily="18" charset="0"/>
                <a:cs typeface="Arial" panose="020B0604020202020204" pitchFamily="34" charset="0"/>
              </a:rPr>
              <a:t>Peça a</a:t>
            </a:r>
            <a:r>
              <a:rPr lang="en-US" sz="1200" b="1"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i="0" dirty="0">
                <a:effectLst/>
                <a:latin typeface="Arial" panose="020B0604020202020204" pitchFamily="34" charset="0"/>
                <a:ea typeface="Times New Roman" panose="02020603050405020304" pitchFamily="18" charset="0"/>
                <a:cs typeface="Arial" panose="020B0604020202020204" pitchFamily="34" charset="0"/>
              </a:rPr>
              <a:t>um voluntário que leia o diapositivo em voz alta.</a:t>
            </a:r>
          </a:p>
          <a:p>
            <a:pPr marL="171450" marR="0" indent="-171450">
              <a:lnSpc>
                <a:spcPct val="115000"/>
              </a:lnSpc>
              <a:spcBef>
                <a:spcPts val="0"/>
              </a:spcBef>
              <a:spcAft>
                <a:spcPts val="1200"/>
              </a:spcAft>
              <a:buFont typeface="Wingdings" panose="05000000000000000000" pitchFamily="2" charset="2"/>
              <a:buChar char="§"/>
            </a:pPr>
            <a:endParaRPr lang="en-US" sz="1200" i="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err="1">
                <a:effectLst/>
                <a:latin typeface="Arial" panose="020B0604020202020204" pitchFamily="34" charset="0"/>
                <a:ea typeface="Times New Roman" panose="02020603050405020304" pitchFamily="18" charset="0"/>
                <a:cs typeface="Arial" panose="020B0604020202020204" pitchFamily="34" charset="0"/>
              </a:rPr>
              <a:t>Dizer</a:t>
            </a:r>
            <a:r>
              <a:rPr lang="en-US" sz="1200" b="1" u="sng" dirty="0">
                <a:effectLst/>
                <a:latin typeface="Arial" panose="020B0604020202020204" pitchFamily="34" charset="0"/>
                <a:ea typeface="Times New Roman" panose="02020603050405020304" pitchFamily="18" charset="0"/>
                <a:cs typeface="Arial" panose="020B0604020202020204" pitchFamily="34" charset="0"/>
              </a:rPr>
              <a:t>:</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O diapositivo seguinte mostra-nos um exemplo de como desenvolver uma intervenção razoável para surtos de antrax.</a:t>
            </a: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25</a:t>
            </a:fld>
            <a:endParaRPr lang="en-US" dirty="0"/>
          </a:p>
        </p:txBody>
      </p:sp>
    </p:spTree>
    <p:extLst>
      <p:ext uri="{BB962C8B-B14F-4D97-AF65-F5344CB8AC3E}">
        <p14:creationId xmlns:p14="http://schemas.microsoft.com/office/powerpoint/2010/main" val="37268757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Exemplo:</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Vamos utilizar "Não há revisão regular dos relatórios" como exemplo.</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Dizer: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Primeiro, recolher ideias e fazer perguntas de seguimento:</a:t>
            </a:r>
          </a:p>
          <a:p>
            <a:pPr marL="685800" marR="0" lvl="1" indent="-228600">
              <a:lnSpc>
                <a:spcPct val="115000"/>
              </a:lnSpc>
              <a:spcBef>
                <a:spcPts val="0"/>
              </a:spcBef>
              <a:spcAft>
                <a:spcPts val="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Quem é responsável por isso?</a:t>
            </a:r>
          </a:p>
          <a:p>
            <a:pPr marL="685800" marR="0" lvl="1" indent="-228600">
              <a:lnSpc>
                <a:spcPct val="115000"/>
              </a:lnSpc>
              <a:spcBef>
                <a:spcPts val="0"/>
              </a:spcBef>
              <a:spcAft>
                <a:spcPts val="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Existe um protocolo de análise dos relatórios? É seguido? Porquê ou porque não?</a:t>
            </a:r>
          </a:p>
          <a:p>
            <a:pPr marL="685800" marR="0" lvl="1" indent="-228600">
              <a:lnSpc>
                <a:spcPct val="115000"/>
              </a:lnSpc>
              <a:spcBef>
                <a:spcPts val="0"/>
              </a:spcBef>
              <a:spcAft>
                <a:spcPts val="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Os responsáveis por esta situação estão conscientes?</a:t>
            </a:r>
          </a:p>
          <a:p>
            <a:pPr marL="685800" marR="0" lvl="1" indent="-228600">
              <a:lnSpc>
                <a:spcPct val="115000"/>
              </a:lnSpc>
              <a:spcBef>
                <a:spcPts val="0"/>
              </a:spcBef>
              <a:spcAft>
                <a:spcPts val="0"/>
              </a:spcAft>
              <a:buFont typeface="Courier New" panose="02070309020205020404" pitchFamily="49" charset="0"/>
              <a:buChar char="o"/>
            </a:pPr>
            <a:endParaRPr lang="en-US" sz="1200" b="1" u="sng"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nSpc>
                <a:spcPct val="115000"/>
              </a:lnSpc>
              <a:spcBef>
                <a:spcPts val="0"/>
              </a:spcBef>
              <a:spcAft>
                <a:spcPts val="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Dizer: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0" u="none" dirty="0">
                <a:effectLst/>
                <a:latin typeface="Arial" panose="020B0604020202020204" pitchFamily="34" charset="0"/>
                <a:ea typeface="Times New Roman" panose="02020603050405020304" pitchFamily="18" charset="0"/>
                <a:cs typeface="Arial" panose="020B0604020202020204" pitchFamily="34" charset="0"/>
              </a:rPr>
              <a:t>Utilizar o método "comprar porquê" para chegar às causas contributivas e, potencialmente, às causas profundas. </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2EB32458-B0FD-4E0D-A69A-149897CA0BBB}" type="slidenum">
              <a:rPr lang="en-US" smtClean="0"/>
              <a:t>26</a:t>
            </a:fld>
            <a:endParaRPr lang="en-US" dirty="0"/>
          </a:p>
        </p:txBody>
      </p:sp>
    </p:spTree>
    <p:extLst>
      <p:ext uri="{BB962C8B-B14F-4D97-AF65-F5344CB8AC3E}">
        <p14:creationId xmlns:p14="http://schemas.microsoft.com/office/powerpoint/2010/main" val="17102386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Dizer: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Continuar a utilizar o exemplo de "Não há revisão regular dos relatórios". Sugerir uma intervenção razoável:</a:t>
            </a:r>
          </a:p>
          <a:p>
            <a:pPr marL="628650" marR="0" lvl="1" indent="-171450">
              <a:lnSpc>
                <a:spcPct val="115000"/>
              </a:lnSpc>
              <a:spcBef>
                <a:spcPts val="0"/>
              </a:spcBef>
              <a:spcAft>
                <a:spcPts val="120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Desenvolver ou melhorar o protocolo de análise dos relatórios</a:t>
            </a:r>
          </a:p>
          <a:p>
            <a:pPr marL="628650" marR="0" lvl="1" indent="-171450">
              <a:lnSpc>
                <a:spcPct val="115000"/>
              </a:lnSpc>
              <a:spcBef>
                <a:spcPts val="0"/>
              </a:spcBef>
              <a:spcAft>
                <a:spcPts val="120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Recolher as reacções das pessoas que devem efetuar as revisões</a:t>
            </a:r>
          </a:p>
          <a:p>
            <a:pPr marL="628650" marR="0" lvl="1" indent="-171450">
              <a:lnSpc>
                <a:spcPct val="115000"/>
              </a:lnSpc>
              <a:spcBef>
                <a:spcPts val="0"/>
              </a:spcBef>
              <a:spcAft>
                <a:spcPts val="120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Realizar acções de formação sobre o novo protocolo</a:t>
            </a:r>
          </a:p>
          <a:p>
            <a:pPr marL="628650" marR="0" lvl="1" indent="-171450">
              <a:lnSpc>
                <a:spcPct val="115000"/>
              </a:lnSpc>
              <a:spcBef>
                <a:spcPts val="0"/>
              </a:spcBef>
              <a:spcAft>
                <a:spcPts val="120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Verificar se estão a ser efectuadas revisões regulares</a:t>
            </a:r>
          </a:p>
          <a:p>
            <a:pPr marL="628650" marR="0" lvl="1" indent="-171450">
              <a:lnSpc>
                <a:spcPct val="115000"/>
              </a:lnSpc>
              <a:spcBef>
                <a:spcPts val="0"/>
              </a:spcBef>
              <a:spcAft>
                <a:spcPts val="120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Dar feedback</a:t>
            </a:r>
          </a:p>
          <a:p>
            <a:pPr marL="0" marR="0">
              <a:spcBef>
                <a:spcPts val="1200"/>
              </a:spcBef>
              <a:spcAft>
                <a:spcPts val="600"/>
              </a:spcAft>
            </a:pPr>
            <a:r>
              <a:rPr lang="en-US" sz="1200" dirty="0">
                <a:effectLst/>
                <a:latin typeface="Arial" panose="020B0604020202020204" pitchFamily="34" charset="0"/>
                <a:ea typeface="Times New Roman" panose="02020603050405020304" pitchFamily="18" charset="0"/>
                <a:cs typeface="Arial" panose="020B0604020202020204" pitchFamily="34" charset="0"/>
              </a:rPr>
              <a:t> </a:t>
            </a:r>
          </a:p>
          <a:p>
            <a:pPr marL="171450" marR="0" indent="-171450">
              <a:spcBef>
                <a:spcPts val="1200"/>
              </a:spcBef>
              <a:spcAft>
                <a:spcPts val="6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Perguntar: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Alguém tem algo a acrescentar que possa melhorar ou resolver o problema da "não revisão regular dos relatórios"?</a:t>
            </a:r>
          </a:p>
          <a:p>
            <a:pPr marL="171450" marR="0" indent="-171450">
              <a:spcBef>
                <a:spcPts val="1200"/>
              </a:spcBef>
              <a:spcAft>
                <a:spcPts val="60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spcBef>
                <a:spcPts val="1200"/>
              </a:spcBef>
              <a:spcAft>
                <a:spcPts val="6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Confirmar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a(s) resposta(s).  </a:t>
            </a:r>
            <a:r>
              <a:rPr lang="en-US" sz="1200" b="1" i="0" dirty="0">
                <a:effectLst/>
                <a:latin typeface="Arial" panose="020B0604020202020204" pitchFamily="34" charset="0"/>
                <a:ea typeface="Times New Roman" panose="02020603050405020304" pitchFamily="18" charset="0"/>
                <a:cs typeface="Arial" panose="020B0604020202020204" pitchFamily="34" charset="0"/>
              </a:rPr>
              <a:t>Possibilidade de respostas múltiplas: </a:t>
            </a:r>
            <a:r>
              <a:rPr lang="en-US" sz="1200" i="1" dirty="0">
                <a:effectLst/>
                <a:latin typeface="Arial" panose="020B0604020202020204" pitchFamily="34" charset="0"/>
                <a:ea typeface="Times New Roman" panose="02020603050405020304" pitchFamily="18" charset="0"/>
                <a:cs typeface="Arial" panose="020B0604020202020204" pitchFamily="34" charset="0"/>
              </a:rPr>
              <a:t>Incentive os alunos a refletir especificamente sobre a sua própria situação ou papel no sistema de vigilância.</a:t>
            </a: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27</a:t>
            </a:fld>
            <a:endParaRPr lang="en-US" dirty="0"/>
          </a:p>
        </p:txBody>
      </p:sp>
    </p:spTree>
    <p:extLst>
      <p:ext uri="{BB962C8B-B14F-4D97-AF65-F5344CB8AC3E}">
        <p14:creationId xmlns:p14="http://schemas.microsoft.com/office/powerpoint/2010/main" val="100198241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lnSpc>
                <a:spcPct val="115000"/>
              </a:lnSpc>
              <a:spcBef>
                <a:spcPts val="0"/>
              </a:spcBef>
              <a:spcAft>
                <a:spcPts val="1200"/>
              </a:spcAft>
            </a:pPr>
            <a:r>
              <a:rPr lang="en-US" sz="1200" b="1" dirty="0">
                <a:effectLst/>
                <a:latin typeface="Arial" panose="020B0604020202020204" pitchFamily="34" charset="0"/>
                <a:ea typeface="Times New Roman" panose="02020603050405020304" pitchFamily="18" charset="0"/>
                <a:cs typeface="Arial" panose="020B0604020202020204" pitchFamily="34" charset="0"/>
              </a:rPr>
              <a:t>Notas do instrutor:</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15000"/>
              </a:lnSpc>
              <a:spcBef>
                <a:spcPts val="0"/>
              </a:spcBef>
              <a:spcAft>
                <a:spcPts val="1200"/>
              </a:spcAft>
              <a:buClrTx/>
              <a:buSzTx/>
              <a:buFont typeface="Wingdings" panose="05000000000000000000" pitchFamily="2" charset="2"/>
              <a:buChar char="v"/>
              <a:tabLst/>
              <a:defRPr/>
            </a:pPr>
            <a:r>
              <a:rPr lang="en-US" sz="1200" b="1" i="1" dirty="0">
                <a:effectLst/>
                <a:latin typeface="Arial" panose="020B0604020202020204" pitchFamily="34" charset="0"/>
                <a:ea typeface="Times New Roman" panose="02020603050405020304" pitchFamily="18" charset="0"/>
                <a:cs typeface="Arial" panose="020B0604020202020204" pitchFamily="34" charset="0"/>
              </a:rPr>
              <a:t>Exercício de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grupo</a:t>
            </a:r>
            <a:r>
              <a:rPr lang="en-US" sz="1200" b="1" i="1" dirty="0">
                <a:effectLst/>
                <a:latin typeface="Arial" panose="020B0604020202020204" pitchFamily="34" charset="0"/>
                <a:ea typeface="Times New Roman" panose="02020603050405020304" pitchFamily="18" charset="0"/>
                <a:cs typeface="Arial" panose="020B0604020202020204" pitchFamily="34" charset="0"/>
              </a:rPr>
              <a:t> Uma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Só</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Saúde</a:t>
            </a:r>
            <a:r>
              <a:rPr lang="en-US" sz="1200" b="1" i="1" dirty="0">
                <a:effectLst/>
                <a:latin typeface="Arial" panose="020B0604020202020204" pitchFamily="34" charset="0"/>
                <a:ea typeface="Times New Roman" panose="02020603050405020304" pitchFamily="18" charset="0"/>
                <a:cs typeface="Arial" panose="020B0604020202020204" pitchFamily="34" charset="0"/>
              </a:rPr>
              <a:t>: Pense em como a vigilância de outro agente patogénico pode ser melhorada através da adoção de uma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abordagem</a:t>
            </a:r>
            <a:r>
              <a:rPr lang="en-US" sz="1200" b="1" i="1" dirty="0">
                <a:effectLst/>
                <a:latin typeface="Arial" panose="020B0604020202020204" pitchFamily="34" charset="0"/>
                <a:ea typeface="Times New Roman" panose="02020603050405020304" pitchFamily="18" charset="0"/>
                <a:cs typeface="Arial" panose="020B0604020202020204" pitchFamily="34" charset="0"/>
              </a:rPr>
              <a:t> Uma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Só</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Saúde</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na</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análise do problema (os exemplos podem incluir a raiva, a brucelose, a gripe aviária, a proliferação de algas nocivas ou outros).</a:t>
            </a:r>
          </a:p>
          <a:p>
            <a:pPr marL="171450" marR="0" indent="-171450">
              <a:lnSpc>
                <a:spcPct val="115000"/>
              </a:lnSpc>
              <a:spcBef>
                <a:spcPts val="0"/>
              </a:spcBef>
              <a:spcAft>
                <a:spcPts val="1200"/>
              </a:spcAft>
              <a:buFont typeface="Wingdings" panose="05000000000000000000" pitchFamily="2" charset="2"/>
              <a:buChar char="v"/>
            </a:pPr>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effectLst/>
                <a:latin typeface="Arial" panose="020B0604020202020204" pitchFamily="34" charset="0"/>
                <a:ea typeface="Times New Roman" panose="02020603050405020304" pitchFamily="18" charset="0"/>
                <a:cs typeface="Arial" panose="020B0604020202020204" pitchFamily="34" charset="0"/>
              </a:rPr>
              <a:t>Dizer</a:t>
            </a:r>
            <a:r>
              <a:rPr lang="en-US" sz="1200" b="1" u="sng" dirty="0">
                <a:effectLst/>
                <a:latin typeface="Arial" panose="020B0604020202020204" pitchFamily="34" charset="0"/>
                <a:ea typeface="Times New Roman" panose="02020603050405020304" pitchFamily="18" charset="0"/>
                <a:cs typeface="Arial" panose="020B0604020202020204" pitchFamily="34" charset="0"/>
              </a:rPr>
              <a:t>:</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Ao efetuar uma análise do problema, a auditoria da qualidade dos dados pode identificar uma variedade de problemas e oportunidades. O exemplo do antraz apresentado neste exercício demonstrou como o </a:t>
            </a:r>
            <a:r>
              <a:rPr lang="en-US" sz="1200" b="0" i="0" dirty="0">
                <a:effectLst/>
                <a:latin typeface="Arial" panose="020B0604020202020204" pitchFamily="34" charset="0"/>
                <a:ea typeface="Times New Roman" panose="02020603050405020304" pitchFamily="18" charset="0"/>
                <a:cs typeface="Arial" panose="020B0604020202020204" pitchFamily="34" charset="0"/>
              </a:rPr>
              <a:t>Uma </a:t>
            </a:r>
            <a:r>
              <a:rPr lang="en-US" sz="1200" b="0" i="0" dirty="0" err="1">
                <a:effectLst/>
                <a:latin typeface="Arial" panose="020B0604020202020204" pitchFamily="34" charset="0"/>
                <a:ea typeface="Times New Roman" panose="02020603050405020304" pitchFamily="18" charset="0"/>
                <a:cs typeface="Arial" panose="020B0604020202020204" pitchFamily="34" charset="0"/>
              </a:rPr>
              <a:t>Só</a:t>
            </a:r>
            <a:r>
              <a:rPr lang="en-US" sz="1200" b="0" i="0" dirty="0">
                <a:effectLst/>
                <a:latin typeface="Arial" panose="020B0604020202020204" pitchFamily="34" charset="0"/>
                <a:ea typeface="Times New Roman" panose="02020603050405020304" pitchFamily="18" charset="0"/>
                <a:cs typeface="Arial" panose="020B0604020202020204" pitchFamily="34" charset="0"/>
              </a:rPr>
              <a:t> </a:t>
            </a:r>
            <a:r>
              <a:rPr lang="en-US" sz="1200" b="0" i="0" dirty="0" err="1">
                <a:effectLst/>
                <a:latin typeface="Arial" panose="020B0604020202020204" pitchFamily="34" charset="0"/>
                <a:ea typeface="Times New Roman" panose="02020603050405020304" pitchFamily="18" charset="0"/>
                <a:cs typeface="Arial" panose="020B0604020202020204" pitchFamily="34" charset="0"/>
              </a:rPr>
              <a:t>Saúde</a:t>
            </a:r>
            <a:r>
              <a:rPr lang="en-US" sz="1200" b="0" i="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foi</a:t>
            </a:r>
            <a:r>
              <a:rPr lang="en-US" sz="1200" dirty="0">
                <a:effectLst/>
                <a:latin typeface="Arial" panose="020B0604020202020204" pitchFamily="34" charset="0"/>
                <a:ea typeface="Times New Roman" panose="02020603050405020304" pitchFamily="18" charset="0"/>
                <a:cs typeface="Arial" panose="020B0604020202020204" pitchFamily="34" charset="0"/>
              </a:rPr>
              <a:t> incorporado na análise do problema. Os esporos de antraz podem sobreviver no solo durante longos períodos de tempo, depois são activados e podem causar doenças em animais - e subsequentemente em humanos. Compreender o âmbito total de um problema pode implicar a colaboração de múltiplos sectores e disciplinas. </a:t>
            </a:r>
          </a:p>
          <a:p>
            <a:pPr marL="171450" marR="0" indent="-171450">
              <a:lnSpc>
                <a:spcPct val="115000"/>
              </a:lnSpc>
              <a:spcBef>
                <a:spcPts val="0"/>
              </a:spcBef>
              <a:spcAft>
                <a:spcPts val="120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effectLst/>
                <a:latin typeface="Arial" panose="020B0604020202020204" pitchFamily="34" charset="0"/>
                <a:ea typeface="Times New Roman" panose="02020603050405020304" pitchFamily="18" charset="0"/>
                <a:cs typeface="Arial" panose="020B0604020202020204" pitchFamily="34" charset="0"/>
              </a:rPr>
              <a:t>Dizer</a:t>
            </a:r>
            <a:r>
              <a:rPr lang="en-US" sz="1200" b="1" u="sng" dirty="0">
                <a:effectLst/>
                <a:latin typeface="Arial" panose="020B0604020202020204" pitchFamily="34" charset="0"/>
                <a:ea typeface="Times New Roman" panose="02020603050405020304" pitchFamily="18" charset="0"/>
                <a:cs typeface="Arial" panose="020B0604020202020204" pitchFamily="34" charset="0"/>
              </a:rPr>
              <a:t>:</a:t>
            </a:r>
            <a:r>
              <a:rPr lang="en-US" sz="1200" dirty="0">
                <a:effectLst/>
                <a:latin typeface="Arial" panose="020B0604020202020204" pitchFamily="34" charset="0"/>
                <a:ea typeface="Times New Roman" panose="02020603050405020304" pitchFamily="18" charset="0"/>
                <a:cs typeface="Arial" panose="020B0604020202020204" pitchFamily="34" charset="0"/>
              </a:rPr>
              <a:t> Um médico pode não compreender o mecanismo pelo qual os animais são infectados com carbúnculo e os veterinários podem não compreender que tipos de ambientes são mais susceptíveis de albergar esporos de carbúnculo. No entanto, uma equipa </a:t>
            </a:r>
            <a:r>
              <a:rPr lang="en-US" sz="1200" dirty="0" err="1">
                <a:effectLst/>
                <a:latin typeface="Arial" panose="020B0604020202020204" pitchFamily="34" charset="0"/>
                <a:ea typeface="Times New Roman" panose="02020603050405020304" pitchFamily="18" charset="0"/>
                <a:cs typeface="Arial" panose="020B0604020202020204" pitchFamily="34" charset="0"/>
              </a:rPr>
              <a:t>multidisciplinar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b="0" i="0" dirty="0">
                <a:effectLst/>
                <a:latin typeface="Arial" panose="020B0604020202020204" pitchFamily="34" charset="0"/>
                <a:ea typeface="Times New Roman" panose="02020603050405020304" pitchFamily="18" charset="0"/>
                <a:cs typeface="Arial" panose="020B0604020202020204" pitchFamily="34" charset="0"/>
              </a:rPr>
              <a:t>Uma </a:t>
            </a:r>
            <a:r>
              <a:rPr lang="en-US" sz="1200" b="0" i="0" dirty="0" err="1">
                <a:effectLst/>
                <a:latin typeface="Arial" panose="020B0604020202020204" pitchFamily="34" charset="0"/>
                <a:ea typeface="Times New Roman" panose="02020603050405020304" pitchFamily="18" charset="0"/>
                <a:cs typeface="Arial" panose="020B0604020202020204" pitchFamily="34" charset="0"/>
              </a:rPr>
              <a:t>Só</a:t>
            </a:r>
            <a:r>
              <a:rPr lang="en-US" sz="1200" b="0" i="0" dirty="0">
                <a:effectLst/>
                <a:latin typeface="Arial" panose="020B0604020202020204" pitchFamily="34" charset="0"/>
                <a:ea typeface="Times New Roman" panose="02020603050405020304" pitchFamily="18" charset="0"/>
                <a:cs typeface="Arial" panose="020B0604020202020204" pitchFamily="34" charset="0"/>
              </a:rPr>
              <a:t> </a:t>
            </a:r>
            <a:r>
              <a:rPr lang="en-US" sz="1200" b="0" i="0" dirty="0" err="1">
                <a:effectLst/>
                <a:latin typeface="Arial" panose="020B0604020202020204" pitchFamily="34" charset="0"/>
                <a:ea typeface="Times New Roman" panose="02020603050405020304" pitchFamily="18" charset="0"/>
                <a:cs typeface="Arial" panose="020B0604020202020204" pitchFamily="34" charset="0"/>
              </a:rPr>
              <a:t>Saúde</a:t>
            </a:r>
            <a:r>
              <a:rPr lang="en-US" sz="1200" b="0" i="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seria capaz de identificar toda a complexidade de um problema e analisar melhor onde um sistema de vigilância poderia ser melhorado.  </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28</a:t>
            </a:fld>
            <a:endParaRPr lang="en-US" altLang="en-US"/>
          </a:p>
        </p:txBody>
      </p:sp>
    </p:spTree>
    <p:extLst>
      <p:ext uri="{BB962C8B-B14F-4D97-AF65-F5344CB8AC3E}">
        <p14:creationId xmlns:p14="http://schemas.microsoft.com/office/powerpoint/2010/main" val="6547022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latin typeface="Arial" panose="020B0604020202020204" pitchFamily="34" charset="0"/>
                <a:cs typeface="Arial" panose="020B0604020202020204" pitchFamily="34" charset="0"/>
              </a:rPr>
              <a:t>Notas do instrutor:</a:t>
            </a:r>
          </a:p>
          <a:p>
            <a:pPr marL="171450" marR="0" indent="-171450" algn="l">
              <a:lnSpc>
                <a:spcPct val="115000"/>
              </a:lnSpc>
              <a:spcBef>
                <a:spcPts val="0"/>
              </a:spcBef>
              <a:spcAft>
                <a:spcPts val="1200"/>
              </a:spcAft>
              <a:buFont typeface="Wingdings" panose="05000000000000000000" pitchFamily="2" charset="2"/>
              <a:buChar char="§"/>
            </a:pPr>
            <a:endParaRPr lang="en-US" sz="1200" b="1" i="0" u="sng"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gn="l">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Times New Roman" panose="02020603050405020304" pitchFamily="18" charset="0"/>
                <a:cs typeface="Arial" panose="020B0604020202020204" pitchFamily="34" charset="0"/>
              </a:rPr>
              <a:t>Peça aos</a:t>
            </a:r>
            <a:r>
              <a:rPr lang="en-US" sz="1200" b="1"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participantes para consultarem o seu "Livro de Exercícios do Participante" para o exercício intitulado: </a:t>
            </a:r>
            <a:r>
              <a:rPr lang="en-US" sz="1200" b="1" i="0" u="none" dirty="0">
                <a:effectLst/>
                <a:latin typeface="Arial" panose="020B0604020202020204" pitchFamily="34" charset="0"/>
                <a:ea typeface="Times New Roman" panose="02020603050405020304" pitchFamily="18" charset="0"/>
                <a:cs typeface="Arial" panose="020B0604020202020204" pitchFamily="34" charset="0"/>
              </a:rPr>
              <a:t>Explorar as Causas</a:t>
            </a:r>
          </a:p>
          <a:p>
            <a:pPr marL="171450" marR="0" indent="-171450" algn="l">
              <a:lnSpc>
                <a:spcPct val="115000"/>
              </a:lnSpc>
              <a:spcBef>
                <a:spcPts val="0"/>
              </a:spcBef>
              <a:spcAft>
                <a:spcPts val="1200"/>
              </a:spcAft>
              <a:buFont typeface="Wingdings" panose="05000000000000000000" pitchFamily="2" charset="2"/>
              <a:buChar char="§"/>
            </a:pPr>
            <a:endParaRPr lang="en-US" sz="1200" b="0" i="0" u="none"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spcBef>
                <a:spcPts val="1200"/>
              </a:spcBef>
              <a:spcAft>
                <a:spcPts val="600"/>
              </a:spcAft>
              <a:buFont typeface="Wingdings" panose="05000000000000000000" pitchFamily="2" charset="2"/>
              <a:buChar char="v"/>
            </a:pPr>
            <a:r>
              <a:rPr lang="en-US" sz="1200" b="1" i="1" kern="1200" dirty="0">
                <a:solidFill>
                  <a:srgbClr val="000000"/>
                </a:solidFill>
                <a:effectLst/>
                <a:latin typeface="Arial" panose="020B0604020202020204" pitchFamily="34" charset="0"/>
                <a:ea typeface="MS PGothic" panose="020B0600070205080204" pitchFamily="34" charset="-128"/>
                <a:cs typeface="Arial" panose="020B0604020202020204" pitchFamily="34" charset="0"/>
              </a:rPr>
              <a:t>Tempo total: </a:t>
            </a:r>
            <a:r>
              <a:rPr lang="en-US" sz="1200" b="1" i="1" kern="1200" dirty="0">
                <a:solidFill>
                  <a:srgbClr val="000000"/>
                </a:solidFill>
                <a:effectLst/>
                <a:latin typeface="Arial" panose="020B0604020202020204" pitchFamily="34" charset="0"/>
                <a:ea typeface="MS PGothic" panose="020B0600070205080204" pitchFamily="34" charset="-128"/>
                <a:cs typeface="Times New Roman" panose="02020603050405020304" pitchFamily="18" charset="0"/>
              </a:rPr>
              <a:t>30 minutos </a:t>
            </a:r>
            <a:r>
              <a:rPr lang="en-US" sz="1200" b="1" i="1" dirty="0">
                <a:effectLst/>
                <a:latin typeface="Arial" panose="020B0604020202020204" pitchFamily="34" charset="0"/>
                <a:ea typeface="Calibri" panose="020F0502020204030204" pitchFamily="34" charset="0"/>
              </a:rPr>
              <a:t>(20 em pequenos grupos, 10 para relatório)</a:t>
            </a:r>
          </a:p>
          <a:p>
            <a:pPr marL="0" marR="0">
              <a:spcBef>
                <a:spcPts val="1200"/>
              </a:spcBef>
              <a:spcAft>
                <a:spcPts val="600"/>
              </a:spcAft>
            </a:pPr>
            <a:endParaRPr lang="en-US" sz="1200" b="1" dirty="0">
              <a:effectLst/>
              <a:latin typeface="Arial Bold" panose="020B0704020202020204" pitchFamily="34" charset="0"/>
            </a:endParaRPr>
          </a:p>
          <a:p>
            <a:pPr marL="171450" marR="0" lvl="0" indent="-171450" algn="l" defTabSz="914400" rtl="0" eaLnBrk="0" fontAlgn="base" latinLnBrk="0" hangingPunct="0">
              <a:lnSpc>
                <a:spcPct val="100000"/>
              </a:lnSpc>
              <a:spcBef>
                <a:spcPts val="1200"/>
              </a:spcBef>
              <a:spcAft>
                <a:spcPts val="600"/>
              </a:spcAft>
              <a:buClrTx/>
              <a:buSzTx/>
              <a:buFont typeface="Wingdings" panose="05000000000000000000" pitchFamily="2" charset="2"/>
              <a:buChar char="v"/>
              <a:tabLst/>
              <a:defRPr/>
            </a:pPr>
            <a:endParaRPr lang="en-US" dirty="0"/>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29</a:t>
            </a:fld>
            <a:endParaRPr lang="en-US" altLang="en-US"/>
          </a:p>
        </p:txBody>
      </p:sp>
    </p:spTree>
    <p:extLst>
      <p:ext uri="{BB962C8B-B14F-4D97-AF65-F5344CB8AC3E}">
        <p14:creationId xmlns:p14="http://schemas.microsoft.com/office/powerpoint/2010/main" val="12827528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effectLst/>
                <a:latin typeface="Arial" panose="020B0604020202020204" pitchFamily="34" charset="0"/>
                <a:ea typeface="Times New Roman" panose="02020603050405020304" pitchFamily="18" charset="0"/>
                <a:cs typeface="Arial" panose="020B0604020202020204" pitchFamily="34" charset="0"/>
              </a:rPr>
              <a:t>Dizer</a:t>
            </a:r>
            <a:r>
              <a:rPr lang="en-US" sz="1200" b="1" u="sng" dirty="0">
                <a:effectLst/>
                <a:latin typeface="Arial" panose="020B0604020202020204" pitchFamily="34" charset="0"/>
                <a:ea typeface="Times New Roman" panose="02020603050405020304" pitchFamily="18" charset="0"/>
                <a:cs typeface="Arial" panose="020B0604020202020204" pitchFamily="34" charset="0"/>
              </a:rPr>
              <a:t>:</a:t>
            </a:r>
            <a:r>
              <a:rPr lang="en-US" sz="1200" dirty="0">
                <a:effectLst/>
                <a:latin typeface="Arial" panose="020B0604020202020204" pitchFamily="34" charset="0"/>
                <a:ea typeface="Times New Roman" panose="02020603050405020304" pitchFamily="18" charset="0"/>
                <a:cs typeface="Arial" panose="020B0604020202020204" pitchFamily="34" charset="0"/>
              </a:rPr>
              <a:t> Este diapositivo mostra vários exemplos de problemas que provavelmente enfrentam no vosso trabalho diário.  Alguns desses problemas têm causas facilmente identificáveis e soluções óbvias. A resolução desses problemas pode melhorar a qualidade da vigilância, e algumas dessas soluções são relativamente fáceis.</a:t>
            </a:r>
          </a:p>
          <a:p>
            <a:pPr marL="171450" marR="0" indent="-171450">
              <a:lnSpc>
                <a:spcPct val="115000"/>
              </a:lnSpc>
              <a:spcBef>
                <a:spcPts val="0"/>
              </a:spcBef>
              <a:spcAft>
                <a:spcPts val="1200"/>
              </a:spcAft>
              <a:buFont typeface="Wingdings" panose="05000000000000000000" pitchFamily="2" charset="2"/>
              <a:buChar char="§"/>
            </a:pPr>
            <a:endParaRPr lang="en-US" sz="1200" b="1" u="sng"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Pergunte:</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Quais dos problemas de qualidade de vigilância no diapositivo parecem familiares?</a:t>
            </a:r>
          </a:p>
          <a:p>
            <a:pPr marL="171450" marR="0" indent="-171450">
              <a:lnSpc>
                <a:spcPct val="115000"/>
              </a:lnSpc>
              <a:spcBef>
                <a:spcPts val="0"/>
              </a:spcBef>
              <a:spcAft>
                <a:spcPts val="1200"/>
              </a:spcAft>
              <a:buFont typeface="Wingdings" panose="05000000000000000000" pitchFamily="2" charset="2"/>
              <a:buChar char="§"/>
            </a:pPr>
            <a:endParaRPr lang="en-US" sz="1200" b="1"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v"/>
            </a:pPr>
            <a:r>
              <a:rPr lang="en-US" sz="1200" b="1" i="1" dirty="0">
                <a:effectLst/>
                <a:latin typeface="Arial" panose="020B0604020202020204" pitchFamily="34" charset="0"/>
                <a:ea typeface="Times New Roman" panose="02020603050405020304" pitchFamily="18" charset="0"/>
                <a:cs typeface="Arial" panose="020B0604020202020204" pitchFamily="34" charset="0"/>
              </a:rPr>
              <a:t>Permitir várias respostas dos participantes.</a:t>
            </a:r>
          </a:p>
          <a:p>
            <a:pPr marL="171450" marR="0" indent="-171450">
              <a:lnSpc>
                <a:spcPct val="115000"/>
              </a:lnSpc>
              <a:spcBef>
                <a:spcPts val="0"/>
              </a:spcBef>
              <a:spcAft>
                <a:spcPts val="1200"/>
              </a:spcAft>
              <a:buFont typeface="Wingdings" panose="05000000000000000000" pitchFamily="2" charset="2"/>
              <a:buChar char="v"/>
            </a:pPr>
            <a:endParaRPr lang="en-US" sz="1200" b="1" i="1" u="sng"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Pergunte:</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Quais dos problemas apresentados no diapositivo têm causas e soluções facilmente identificáveis?</a:t>
            </a:r>
          </a:p>
          <a:p>
            <a:pPr marL="171450" marR="0" indent="-171450">
              <a:lnSpc>
                <a:spcPct val="115000"/>
              </a:lnSpc>
              <a:spcBef>
                <a:spcPts val="0"/>
              </a:spcBef>
              <a:spcAft>
                <a:spcPts val="1200"/>
              </a:spcAft>
              <a:buFont typeface="Wingdings" panose="05000000000000000000" pitchFamily="2" charset="2"/>
              <a:buChar char="§"/>
            </a:pPr>
            <a:endParaRPr lang="en-US" sz="1200" b="1" u="sng"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Confirmar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a(s) resposta(s).  </a:t>
            </a:r>
            <a:r>
              <a:rPr lang="en-US" sz="1200" b="1" dirty="0">
                <a:effectLst/>
                <a:latin typeface="Arial" panose="020B0604020202020204" pitchFamily="34" charset="0"/>
                <a:ea typeface="Times New Roman" panose="02020603050405020304" pitchFamily="18" charset="0"/>
                <a:cs typeface="Arial" panose="020B0604020202020204" pitchFamily="34" charset="0"/>
              </a:rPr>
              <a:t>Resposta: </a:t>
            </a:r>
            <a:r>
              <a:rPr lang="en-US" sz="1200" i="1" dirty="0">
                <a:effectLst/>
                <a:latin typeface="Arial" panose="020B0604020202020204" pitchFamily="34" charset="0"/>
                <a:ea typeface="Times New Roman" panose="02020603050405020304" pitchFamily="18" charset="0"/>
                <a:cs typeface="Arial" panose="020B0604020202020204" pitchFamily="34" charset="0"/>
              </a:rPr>
              <a:t>Faltam formulários nas unidades de saúde: Se um estabelecimento de saúde não tiver formulários, estes podem ser fornecidos ou desenvolvidos.</a:t>
            </a:r>
          </a:p>
          <a:p>
            <a:pPr marL="171450" marR="0" indent="-171450">
              <a:lnSpc>
                <a:spcPct val="115000"/>
              </a:lnSpc>
              <a:spcBef>
                <a:spcPts val="0"/>
              </a:spcBef>
              <a:spcAft>
                <a:spcPts val="1200"/>
              </a:spcAft>
              <a:buFont typeface="Wingdings" panose="05000000000000000000" pitchFamily="2" charset="2"/>
              <a:buChar char="§"/>
            </a:pPr>
            <a:endParaRPr lang="en-US" sz="1200" b="1" i="1" u="sng"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Perguntar: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Se pudessem resolver apenas um destes problemas, qual seria e porquê?</a:t>
            </a:r>
          </a:p>
          <a:p>
            <a:pPr marL="171450" marR="0" indent="-171450">
              <a:lnSpc>
                <a:spcPct val="115000"/>
              </a:lnSpc>
              <a:spcBef>
                <a:spcPts val="0"/>
              </a:spcBef>
              <a:spcAft>
                <a:spcPts val="1200"/>
              </a:spcAft>
              <a:buFont typeface="Wingdings" panose="05000000000000000000" pitchFamily="2" charset="2"/>
              <a:buChar char="§"/>
            </a:pPr>
            <a:endParaRPr lang="en-US" sz="1200" b="1" u="sng"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Confirmar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a(s) resposta(s).  </a:t>
            </a:r>
          </a:p>
          <a:p>
            <a:pPr marL="171450" marR="0" indent="-171450">
              <a:lnSpc>
                <a:spcPct val="115000"/>
              </a:lnSpc>
              <a:spcBef>
                <a:spcPts val="0"/>
              </a:spcBef>
              <a:spcAft>
                <a:spcPts val="1200"/>
              </a:spcAft>
              <a:buFont typeface="Wingdings" panose="05000000000000000000" pitchFamily="2" charset="2"/>
              <a:buChar char="§"/>
            </a:pPr>
            <a:endParaRPr lang="en-US" sz="1200" b="1"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v"/>
            </a:pPr>
            <a:r>
              <a:rPr lang="en-US" sz="1200" b="1" i="1" dirty="0">
                <a:effectLst/>
                <a:latin typeface="Arial" panose="020B0604020202020204" pitchFamily="34" charset="0"/>
                <a:ea typeface="Times New Roman" panose="02020603050405020304" pitchFamily="18" charset="0"/>
                <a:cs typeface="Arial" panose="020B0604020202020204" pitchFamily="34" charset="0"/>
              </a:rPr>
              <a:t>As respostas podem variar. O objetivo desta pergunta é sublinhar que deve haver uma reflexão deliberada para definir as prioridades dos desafios a enfrentar.</a:t>
            </a:r>
          </a:p>
          <a:p>
            <a:pPr marL="171450" marR="0" indent="-171450">
              <a:lnSpc>
                <a:spcPct val="115000"/>
              </a:lnSpc>
              <a:spcBef>
                <a:spcPts val="0"/>
              </a:spcBef>
              <a:spcAft>
                <a:spcPts val="1200"/>
              </a:spcAft>
              <a:buFont typeface="Wingdings" panose="05000000000000000000" pitchFamily="2" charset="2"/>
              <a:buChar char="v"/>
            </a:pPr>
            <a:endParaRPr lang="en-US" sz="1200" b="1" i="1" u="sng"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Times New Roman" panose="02020603050405020304" pitchFamily="18" charset="0"/>
                <a:cs typeface="Arial" panose="020B0604020202020204" pitchFamily="34" charset="0"/>
              </a:rPr>
              <a:t>Dizer:</a:t>
            </a:r>
            <a:r>
              <a:rPr lang="en-US" sz="1200" b="1"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Esta lição fornecerá um método simples e direto para organizar a sua abordagem à identificação de problemas solucionáveis.</a:t>
            </a:r>
          </a:p>
          <a:p>
            <a:endParaRPr lang="en-US" baseline="0" dirty="0"/>
          </a:p>
        </p:txBody>
      </p:sp>
      <p:sp>
        <p:nvSpPr>
          <p:cNvPr id="4" name="Slide Number Placeholder 3"/>
          <p:cNvSpPr>
            <a:spLocks noGrp="1"/>
          </p:cNvSpPr>
          <p:nvPr>
            <p:ph type="sldNum" sz="quarter" idx="10"/>
          </p:nvPr>
        </p:nvSpPr>
        <p:spPr/>
        <p:txBody>
          <a:bodyPr/>
          <a:lstStyle/>
          <a:p>
            <a:fld id="{2EB32458-B0FD-4E0D-A69A-149897CA0BBB}" type="slidenum">
              <a:rPr lang="en-US" smtClean="0"/>
              <a:t>3</a:t>
            </a:fld>
            <a:endParaRPr lang="en-US" dirty="0"/>
          </a:p>
        </p:txBody>
      </p:sp>
    </p:spTree>
    <p:extLst>
      <p:ext uri="{BB962C8B-B14F-4D97-AF65-F5344CB8AC3E}">
        <p14:creationId xmlns:p14="http://schemas.microsoft.com/office/powerpoint/2010/main" val="37769332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ts val="1200"/>
              </a:spcBef>
              <a:spcAft>
                <a:spcPts val="600"/>
              </a:spcAft>
              <a:buClrTx/>
              <a:buSzTx/>
              <a:buFontTx/>
              <a:buNone/>
              <a:tabLst/>
              <a:defRPr/>
            </a:pPr>
            <a:r>
              <a:rPr lang="en-US" sz="1200" b="1" dirty="0">
                <a:latin typeface="Arial" panose="020B0604020202020204" pitchFamily="34" charset="0"/>
                <a:cs typeface="Arial" panose="020B0604020202020204" pitchFamily="34" charset="0"/>
              </a:rPr>
              <a:t>Notas do instrutor:</a:t>
            </a:r>
          </a:p>
          <a:p>
            <a:pPr marL="0" marR="0">
              <a:spcBef>
                <a:spcPts val="1200"/>
              </a:spcBef>
              <a:spcAft>
                <a:spcPts val="600"/>
              </a:spcAft>
            </a:pPr>
            <a:endParaRPr lang="en-US" sz="1200" b="1" dirty="0">
              <a:effectLst/>
              <a:latin typeface="Arial" panose="020B0604020202020204" pitchFamily="34" charset="0"/>
              <a:ea typeface="MS PGothic" panose="020B0600070205080204" pitchFamily="34" charset="-128"/>
              <a:cs typeface="Arial" panose="020B0604020202020204" pitchFamily="34" charset="0"/>
            </a:endParaRPr>
          </a:p>
          <a:p>
            <a:pPr marL="171450" marR="0" indent="-171450">
              <a:spcBef>
                <a:spcPts val="1200"/>
              </a:spcBef>
              <a:spcAft>
                <a:spcPts val="600"/>
              </a:spcAft>
              <a:buFont typeface="Wingdings" panose="05000000000000000000" pitchFamily="2" charset="2"/>
              <a:buChar char="v"/>
            </a:pPr>
            <a:r>
              <a:rPr lang="en-US" sz="1200" b="1" i="1" kern="1200" dirty="0">
                <a:solidFill>
                  <a:srgbClr val="000000"/>
                </a:solidFill>
                <a:effectLst/>
                <a:latin typeface="Arial" panose="020B0604020202020204" pitchFamily="34" charset="0"/>
                <a:ea typeface="MS PGothic" panose="020B0600070205080204" pitchFamily="34" charset="-128"/>
                <a:cs typeface="Arial" panose="020B0604020202020204" pitchFamily="34" charset="0"/>
              </a:rPr>
              <a:t>Tempo total: 30 minutos </a:t>
            </a:r>
            <a:r>
              <a:rPr lang="en-US" sz="1200" b="1" i="1" dirty="0">
                <a:effectLst/>
                <a:latin typeface="Arial" panose="020B0604020202020204" pitchFamily="34" charset="0"/>
                <a:ea typeface="Calibri" panose="020F0502020204030204" pitchFamily="34" charset="0"/>
                <a:cs typeface="Arial" panose="020B0604020202020204" pitchFamily="34" charset="0"/>
              </a:rPr>
              <a:t>(20 em pequenos grupos, 10 para relatório)</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Dizer: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O objetivo deste exercício é completar um diagrama de espinha de peixe e uma análise </a:t>
            </a:r>
            <a:r>
              <a:rPr lang="en-US" sz="1200" b="1" dirty="0">
                <a:effectLst/>
                <a:latin typeface="Arial" panose="020B0604020202020204" pitchFamily="34" charset="0"/>
                <a:ea typeface="Times New Roman" panose="02020603050405020304" pitchFamily="18" charset="0"/>
                <a:cs typeface="Arial" panose="020B0604020202020204" pitchFamily="34" charset="0"/>
              </a:rPr>
              <a:t>TPN </a:t>
            </a:r>
            <a:r>
              <a:rPr lang="en-US" sz="1200" dirty="0">
                <a:effectLst/>
                <a:latin typeface="Arial" panose="020B0604020202020204" pitchFamily="34" charset="0"/>
                <a:ea typeface="Times New Roman" panose="02020603050405020304" pitchFamily="18" charset="0"/>
                <a:cs typeface="Arial" panose="020B0604020202020204" pitchFamily="34" charset="0"/>
              </a:rPr>
              <a:t>sobre um problema identificado a partir da </a:t>
            </a:r>
            <a:r>
              <a:rPr lang="en-US" sz="1200" dirty="0" err="1">
                <a:effectLst/>
                <a:latin typeface="Arial" panose="020B0604020202020204" pitchFamily="34" charset="0"/>
                <a:ea typeface="Times New Roman" panose="02020603050405020304" pitchFamily="18" charset="0"/>
                <a:cs typeface="Arial" panose="020B0604020202020204" pitchFamily="34" charset="0"/>
              </a:rPr>
              <a:t>análise</a:t>
            </a:r>
            <a:r>
              <a:rPr lang="en-US" sz="1200" dirty="0">
                <a:effectLst/>
                <a:latin typeface="Arial" panose="020B0604020202020204" pitchFamily="34" charset="0"/>
                <a:ea typeface="Times New Roman" panose="02020603050405020304" pitchFamily="18" charset="0"/>
                <a:cs typeface="Arial" panose="020B0604020202020204" pitchFamily="34" charset="0"/>
              </a:rPr>
              <a:t> FFOA do Intervalo de Campo 1.</a:t>
            </a:r>
          </a:p>
          <a:p>
            <a:pPr marL="0" marR="0">
              <a:lnSpc>
                <a:spcPct val="115000"/>
              </a:lnSpc>
              <a:spcBef>
                <a:spcPts val="0"/>
              </a:spcBef>
              <a:spcAft>
                <a:spcPts val="12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v"/>
            </a:pPr>
            <a:r>
              <a:rPr lang="en-US" sz="1200" b="1" i="1" dirty="0">
                <a:effectLst/>
                <a:latin typeface="Arial" panose="020B0604020202020204" pitchFamily="34" charset="0"/>
                <a:ea typeface="Times New Roman" panose="02020603050405020304" pitchFamily="18" charset="0"/>
                <a:cs typeface="Arial" panose="020B0604020202020204" pitchFamily="34" charset="0"/>
              </a:rPr>
              <a:t>Esta atividade gera normalmente conversas animadas. Circule pela sala para responder a perguntas e garantir que os participantes estão a progredir.  Mantenha o controlo do tempo e incentive os participantes a passarem para a parte seguinte atempadamente.</a:t>
            </a:r>
          </a:p>
          <a:p>
            <a:pPr marL="0" marR="0">
              <a:lnSpc>
                <a:spcPct val="115000"/>
              </a:lnSpc>
              <a:spcBef>
                <a:spcPts val="0"/>
              </a:spcBef>
              <a:spcAft>
                <a:spcPts val="1200"/>
              </a:spcAft>
            </a:pPr>
            <a:endParaRPr lang="en-US" sz="1200"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v"/>
            </a:pPr>
            <a:r>
              <a:rPr lang="en-US" sz="1200" b="1" i="1" dirty="0">
                <a:effectLst/>
                <a:latin typeface="Arial" panose="020B0604020202020204" pitchFamily="34" charset="0"/>
                <a:ea typeface="Times New Roman" panose="02020603050405020304" pitchFamily="18" charset="0"/>
                <a:cs typeface="Arial" panose="020B0604020202020204" pitchFamily="34" charset="0"/>
              </a:rPr>
              <a:t>Ao fazer o debriefing, não permita que as equipas descrevam todos os detalhes do seu peixe. Devem fazer o seguinte: expor brevemente o problema, resumir as categorias que identificaram e, em seguida, partilhar duas a quatro causas "T" ou "P", mas isto depende do tempo disponível.</a:t>
            </a:r>
          </a:p>
          <a:p>
            <a:pPr marL="0" marR="0">
              <a:lnSpc>
                <a:spcPct val="115000"/>
              </a:lnSpc>
              <a:spcBef>
                <a:spcPts val="0"/>
              </a:spcBef>
              <a:spcAft>
                <a:spcPts val="12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v"/>
            </a:pPr>
            <a:r>
              <a:rPr lang="en-US" sz="1200" b="1" i="1" dirty="0">
                <a:effectLst/>
                <a:latin typeface="Arial" panose="020B0604020202020204" pitchFamily="34" charset="0"/>
                <a:ea typeface="Times New Roman" panose="02020603050405020304" pitchFamily="18" charset="0"/>
                <a:cs typeface="Arial" panose="020B0604020202020204" pitchFamily="34" charset="0"/>
              </a:rPr>
              <a:t>Siga estes passos para facilitar o exercício:</a:t>
            </a:r>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pPr marL="800100" marR="0" lvl="1" indent="-342900">
              <a:lnSpc>
                <a:spcPct val="115000"/>
              </a:lnSpc>
              <a:spcBef>
                <a:spcPts val="0"/>
              </a:spcBef>
              <a:spcAft>
                <a:spcPts val="0"/>
              </a:spcAft>
              <a:buFont typeface="+mj-lt"/>
              <a:buAutoNum type="arabicPeriod"/>
            </a:pPr>
            <a:r>
              <a:rPr lang="en-US" sz="1200" i="1" dirty="0">
                <a:effectLst/>
                <a:latin typeface="Arial" panose="020B0604020202020204" pitchFamily="34" charset="0"/>
                <a:ea typeface="Times New Roman" panose="02020603050405020304" pitchFamily="18" charset="0"/>
                <a:cs typeface="Arial" panose="020B0604020202020204" pitchFamily="34" charset="0"/>
              </a:rPr>
              <a:t>Organize os participantes em </a:t>
            </a:r>
            <a:r>
              <a:rPr lang="en-US" sz="1200" b="1" i="1" u="sng" dirty="0">
                <a:effectLst/>
                <a:latin typeface="Arial" panose="020B0604020202020204" pitchFamily="34" charset="0"/>
                <a:ea typeface="Times New Roman" panose="02020603050405020304" pitchFamily="18" charset="0"/>
                <a:cs typeface="Arial" panose="020B0604020202020204" pitchFamily="34" charset="0"/>
              </a:rPr>
              <a:t>grupos de quatro ou seis pessoas</a:t>
            </a:r>
            <a:r>
              <a:rPr lang="en-US" sz="1200" b="1"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a:effectLst/>
                <a:latin typeface="Arial" panose="020B0604020202020204" pitchFamily="34" charset="0"/>
                <a:ea typeface="Times New Roman" panose="02020603050405020304" pitchFamily="18" charset="0"/>
                <a:cs typeface="Arial" panose="020B0604020202020204" pitchFamily="34" charset="0"/>
              </a:rPr>
              <a:t>e peça-lhes que analisem os problemas de saúde pública e de vigilância da saúde animal identificados na análise SWOT do trabalho de campo 1.</a:t>
            </a:r>
          </a:p>
          <a:p>
            <a:pPr marL="800100" marR="0" lvl="1" indent="-342900">
              <a:lnSpc>
                <a:spcPct val="115000"/>
              </a:lnSpc>
              <a:spcBef>
                <a:spcPts val="0"/>
              </a:spcBef>
              <a:spcAft>
                <a:spcPts val="0"/>
              </a:spcAft>
              <a:buFont typeface="+mj-lt"/>
              <a:buAutoNum type="arabicPeriod"/>
            </a:pPr>
            <a:r>
              <a:rPr lang="en-US" sz="1200" i="1" dirty="0">
                <a:effectLst/>
                <a:latin typeface="Arial" panose="020B0604020202020204" pitchFamily="34" charset="0"/>
                <a:ea typeface="Times New Roman" panose="02020603050405020304" pitchFamily="18" charset="0"/>
                <a:cs typeface="Arial" panose="020B0604020202020204" pitchFamily="34" charset="0"/>
              </a:rPr>
              <a:t>Peça aos grupos para escolherem um problema de vigilância para analisarem em conjunto e chegarem a acordo sobre uma declaração de problema.</a:t>
            </a:r>
          </a:p>
          <a:p>
            <a:pPr marL="800100" marR="0" lvl="1" indent="-342900">
              <a:lnSpc>
                <a:spcPct val="115000"/>
              </a:lnSpc>
              <a:spcBef>
                <a:spcPts val="0"/>
              </a:spcBef>
              <a:spcAft>
                <a:spcPts val="0"/>
              </a:spcAft>
              <a:buFont typeface="+mj-lt"/>
              <a:buAutoNum type="arabicPeriod"/>
            </a:pPr>
            <a:r>
              <a:rPr lang="en-US" sz="1200" i="1" dirty="0">
                <a:effectLst/>
                <a:latin typeface="Arial" panose="020B0604020202020204" pitchFamily="34" charset="0"/>
                <a:ea typeface="Times New Roman" panose="02020603050405020304" pitchFamily="18" charset="0"/>
                <a:cs typeface="Arial" panose="020B0604020202020204" pitchFamily="34" charset="0"/>
              </a:rPr>
              <a:t>Lembre aos grupos que devem fazer um brainstorming de todas as razões possíveis para o problema; em seguida, escreva uma ideia por nota numa nota autocolante ou numa folha de papel.</a:t>
            </a:r>
          </a:p>
          <a:p>
            <a:pPr marL="800100" marR="0" lvl="1" indent="-342900">
              <a:lnSpc>
                <a:spcPct val="115000"/>
              </a:lnSpc>
              <a:spcBef>
                <a:spcPts val="0"/>
              </a:spcBef>
              <a:spcAft>
                <a:spcPts val="0"/>
              </a:spcAft>
              <a:buFont typeface="+mj-lt"/>
              <a:buAutoNum type="arabicPeriod"/>
            </a:pPr>
            <a:r>
              <a:rPr lang="en-US" sz="1200" i="1" dirty="0">
                <a:effectLst/>
                <a:latin typeface="Arial" panose="020B0604020202020204" pitchFamily="34" charset="0"/>
                <a:ea typeface="Times New Roman" panose="02020603050405020304" pitchFamily="18" charset="0"/>
                <a:cs typeface="Arial" panose="020B0604020202020204" pitchFamily="34" charset="0"/>
              </a:rPr>
              <a:t>Observe como os grupos desenham uma estrutura de espinha de peixe com quatro a seis ossos numa folha de papel do flipchart. Pode ser necessário recordar-lhes que devem colocar a declaração do problema na cabeça do peixe e agrupar as notas autocolantes ou o papel nos ossos. Podem também optar por ordenar o papel e escrever as possíveis razões no flip chart.</a:t>
            </a:r>
          </a:p>
          <a:p>
            <a:pPr marL="800100" marR="0" lvl="1" indent="-342900">
              <a:lnSpc>
                <a:spcPct val="115000"/>
              </a:lnSpc>
              <a:spcBef>
                <a:spcPts val="0"/>
              </a:spcBef>
              <a:spcAft>
                <a:spcPts val="0"/>
              </a:spcAft>
              <a:buFont typeface="+mj-lt"/>
              <a:buAutoNum type="arabicPeriod"/>
            </a:pPr>
            <a:r>
              <a:rPr lang="en-US" sz="1200" i="1" dirty="0">
                <a:effectLst/>
                <a:latin typeface="Arial" panose="020B0604020202020204" pitchFamily="34" charset="0"/>
                <a:ea typeface="Times New Roman" panose="02020603050405020304" pitchFamily="18" charset="0"/>
                <a:cs typeface="Arial" panose="020B0604020202020204" pitchFamily="34" charset="0"/>
              </a:rPr>
              <a:t>Peça aos grupos que determinem categorias que representem todas as causas desse osso.</a:t>
            </a:r>
          </a:p>
          <a:p>
            <a:pPr marL="800100" marR="0" lvl="1" indent="-342900">
              <a:lnSpc>
                <a:spcPct val="115000"/>
              </a:lnSpc>
              <a:spcBef>
                <a:spcPts val="0"/>
              </a:spcBef>
              <a:spcAft>
                <a:spcPts val="0"/>
              </a:spcAft>
              <a:buFont typeface="+mj-lt"/>
              <a:buAutoNum type="arabicPeriod"/>
            </a:pPr>
            <a:r>
              <a:rPr lang="en-US" sz="1200" i="1" dirty="0">
                <a:effectLst/>
                <a:latin typeface="Arial" panose="020B0604020202020204" pitchFamily="34" charset="0"/>
                <a:ea typeface="Times New Roman" panose="02020603050405020304" pitchFamily="18" charset="0"/>
                <a:cs typeface="Arial" panose="020B0604020202020204" pitchFamily="34" charset="0"/>
              </a:rPr>
              <a:t>Oriente os grupos para rotularem cada causa com "T", "P" ou "N".</a:t>
            </a:r>
          </a:p>
          <a:p>
            <a:pPr marL="800100" marR="0" lvl="1" indent="-342900">
              <a:lnSpc>
                <a:spcPct val="115000"/>
              </a:lnSpc>
              <a:spcBef>
                <a:spcPts val="0"/>
              </a:spcBef>
              <a:spcAft>
                <a:spcPts val="0"/>
              </a:spcAft>
              <a:buFont typeface="+mj-lt"/>
              <a:buAutoNum type="arabicPeriod"/>
            </a:pPr>
            <a:r>
              <a:rPr lang="en-US" sz="1200" i="1" dirty="0">
                <a:effectLst/>
                <a:latin typeface="Arial" panose="020B0604020202020204" pitchFamily="34" charset="0"/>
                <a:ea typeface="Times New Roman" panose="02020603050405020304" pitchFamily="18" charset="0"/>
                <a:cs typeface="Arial" panose="020B0604020202020204" pitchFamily="34" charset="0"/>
              </a:rPr>
              <a:t>Certifique-se de que cada grupo escolheu um porta-voz, escreveu uma declaração de problema e decidiu quais as causas que são "T" ou "P".</a:t>
            </a:r>
          </a:p>
          <a:p>
            <a:pPr marL="800100" marR="0" lvl="1" indent="-342900">
              <a:lnSpc>
                <a:spcPct val="115000"/>
              </a:lnSpc>
              <a:spcBef>
                <a:spcPts val="0"/>
              </a:spcBef>
              <a:spcAft>
                <a:spcPts val="1200"/>
              </a:spcAft>
              <a:buFont typeface="+mj-lt"/>
              <a:buAutoNum type="arabicPeriod"/>
            </a:pPr>
            <a:r>
              <a:rPr lang="en-US" sz="1200" i="1" dirty="0">
                <a:effectLst/>
                <a:latin typeface="Arial" panose="020B0604020202020204" pitchFamily="34" charset="0"/>
                <a:ea typeface="Times New Roman" panose="02020603050405020304" pitchFamily="18" charset="0"/>
                <a:cs typeface="Arial" panose="020B0604020202020204" pitchFamily="34" charset="0"/>
              </a:rPr>
              <a:t>Peça a cada grupo que circule a causa crítica no seu diagrama.</a:t>
            </a: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30</a:t>
            </a:fld>
            <a:endParaRPr lang="en-US" dirty="0"/>
          </a:p>
        </p:txBody>
      </p:sp>
    </p:spTree>
    <p:extLst>
      <p:ext uri="{BB962C8B-B14F-4D97-AF65-F5344CB8AC3E}">
        <p14:creationId xmlns:p14="http://schemas.microsoft.com/office/powerpoint/2010/main" val="128326692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indent="0">
              <a:lnSpc>
                <a:spcPct val="115000"/>
              </a:lnSpc>
              <a:spcBef>
                <a:spcPts val="0"/>
              </a:spcBef>
              <a:spcAft>
                <a:spcPts val="0"/>
              </a:spcAft>
              <a:buFont typeface="Wingdings" panose="05000000000000000000" pitchFamily="2" charset="2"/>
              <a:buNone/>
            </a:pPr>
            <a:endParaRPr lang="en-US" sz="1200" b="1" dirty="0">
              <a:effectLst/>
              <a:latin typeface="Arial" panose="020B0604020202020204" pitchFamily="34" charset="0"/>
              <a:ea typeface="+mn-ea"/>
              <a:cs typeface="Arial" panose="020B0604020202020204" pitchFamily="34" charset="0"/>
            </a:endParaRPr>
          </a:p>
          <a:p>
            <a:pPr marL="171450" marR="0" indent="-171450">
              <a:lnSpc>
                <a:spcPct val="115000"/>
              </a:lnSpc>
              <a:spcBef>
                <a:spcPts val="0"/>
              </a:spcBef>
              <a:spcAft>
                <a:spcPts val="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Dizer: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Viram este diapositivo anteriormente (</a:t>
            </a:r>
            <a:r>
              <a:rPr lang="en-US" sz="1200" i="1" dirty="0">
                <a:effectLst/>
                <a:latin typeface="Arial" panose="020B0604020202020204" pitchFamily="34" charset="0"/>
                <a:ea typeface="Times New Roman" panose="02020603050405020304" pitchFamily="18" charset="0"/>
                <a:cs typeface="Arial" panose="020B0604020202020204" pitchFamily="34" charset="0"/>
              </a:rPr>
              <a:t>diapositivo 7</a:t>
            </a:r>
            <a:r>
              <a:rPr lang="en-US" sz="1200" dirty="0">
                <a:effectLst/>
                <a:latin typeface="Arial" panose="020B0604020202020204" pitchFamily="34" charset="0"/>
                <a:ea typeface="Times New Roman" panose="02020603050405020304" pitchFamily="18" charset="0"/>
                <a:cs typeface="Arial" panose="020B0604020202020204" pitchFamily="34" charset="0"/>
              </a:rPr>
              <a:t>). Agora já passámos por todos os sete passos. Acham que estão prontos para fazer a vossa própria análise do problema?</a:t>
            </a:r>
          </a:p>
          <a:p>
            <a:pPr marL="0" marR="0" indent="0">
              <a:lnSpc>
                <a:spcPct val="115000"/>
              </a:lnSpc>
              <a:spcBef>
                <a:spcPts val="0"/>
              </a:spcBef>
              <a:spcAft>
                <a:spcPts val="0"/>
              </a:spcAft>
              <a:buFont typeface="Wingdings" panose="05000000000000000000" pitchFamily="2" charset="2"/>
              <a:buNone/>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Confirmar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a(s) resposta(s) e responder a quaisquer perguntas que os participantes possam ter.</a:t>
            </a:r>
          </a:p>
          <a:p>
            <a:pPr marL="0" marR="0" indent="0">
              <a:lnSpc>
                <a:spcPct val="115000"/>
              </a:lnSpc>
              <a:spcBef>
                <a:spcPts val="0"/>
              </a:spcBef>
              <a:spcAft>
                <a:spcPts val="0"/>
              </a:spcAft>
              <a:buFont typeface="Wingdings" panose="05000000000000000000" pitchFamily="2" charset="2"/>
              <a:buNone/>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pPr defTabSz="465887"/>
            <a:fld id="{2EB32458-B0FD-4E0D-A69A-149897CA0BBB}" type="slidenum">
              <a:rPr lang="en-US">
                <a:solidFill>
                  <a:prstClr val="black"/>
                </a:solidFill>
                <a:latin typeface="Calibri"/>
              </a:rPr>
              <a:t>31</a:t>
            </a:fld>
            <a:endParaRPr lang="en-US" dirty="0">
              <a:solidFill>
                <a:prstClr val="black"/>
              </a:solidFill>
              <a:latin typeface="Calibri"/>
            </a:endParaRPr>
          </a:p>
        </p:txBody>
      </p:sp>
    </p:spTree>
    <p:extLst>
      <p:ext uri="{BB962C8B-B14F-4D97-AF65-F5344CB8AC3E}">
        <p14:creationId xmlns:p14="http://schemas.microsoft.com/office/powerpoint/2010/main" val="336745833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en-US" sz="1200" b="1"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spcBef>
                <a:spcPts val="1200"/>
              </a:spcBef>
              <a:spcAft>
                <a:spcPts val="600"/>
              </a:spcAft>
              <a:buFont typeface="Wingdings" panose="05000000000000000000" pitchFamily="2" charset="2"/>
              <a:buChar char="§"/>
            </a:pPr>
            <a:r>
              <a:rPr lang="en-US" sz="1200" b="1" i="0" u="sng" dirty="0">
                <a:effectLst/>
                <a:latin typeface="Arial" panose="020B0604020202020204" pitchFamily="34" charset="0"/>
                <a:ea typeface="Times New Roman" panose="02020603050405020304" pitchFamily="18" charset="0"/>
                <a:cs typeface="Arial" panose="020B0604020202020204" pitchFamily="34" charset="0"/>
              </a:rPr>
              <a:t>Peça </a:t>
            </a:r>
            <a:r>
              <a:rPr lang="en-US" sz="1200" b="1" i="1" u="sng" dirty="0">
                <a:effectLst/>
                <a:latin typeface="Arial" panose="020B0604020202020204" pitchFamily="34" charset="0"/>
                <a:ea typeface="Times New Roman" panose="02020603050405020304" pitchFamily="18" charset="0"/>
                <a:cs typeface="Arial" panose="020B0604020202020204" pitchFamily="34" charset="0"/>
              </a:rPr>
              <a:t>a</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0" dirty="0">
                <a:effectLst/>
                <a:latin typeface="Arial" panose="020B0604020202020204" pitchFamily="34" charset="0"/>
                <a:ea typeface="Times New Roman" panose="02020603050405020304" pitchFamily="18" charset="0"/>
                <a:cs typeface="Arial" panose="020B0604020202020204" pitchFamily="34" charset="0"/>
              </a:rPr>
              <a:t>voluntários que leiam o diapositivo em voz alta.</a:t>
            </a:r>
          </a:p>
          <a:p>
            <a:pPr marL="171450" marR="0" indent="-171450">
              <a:spcBef>
                <a:spcPts val="1200"/>
              </a:spcBef>
              <a:spcAft>
                <a:spcPts val="600"/>
              </a:spcAft>
              <a:buFont typeface="Wingdings" panose="05000000000000000000" pitchFamily="2" charset="2"/>
              <a:buChar char="§"/>
            </a:pPr>
            <a:endParaRPr lang="en-US" sz="1200"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spcBef>
                <a:spcPts val="1200"/>
              </a:spcBef>
              <a:spcAft>
                <a:spcPts val="600"/>
              </a:spcAft>
              <a:buFont typeface="Wingdings" panose="05000000000000000000" pitchFamily="2" charset="2"/>
              <a:buChar char="§"/>
            </a:pPr>
            <a:r>
              <a:rPr lang="en-US" sz="1200" b="1" i="0" u="sng" dirty="0">
                <a:effectLst/>
                <a:latin typeface="Arial" panose="020B0604020202020204" pitchFamily="34" charset="0"/>
                <a:ea typeface="Times New Roman" panose="02020603050405020304" pitchFamily="18" charset="0"/>
                <a:cs typeface="Arial" panose="020B0604020202020204" pitchFamily="34" charset="0"/>
              </a:rPr>
              <a:t>Resolver</a:t>
            </a:r>
            <a:r>
              <a:rPr lang="en-US" sz="1200" b="1"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i="0" dirty="0">
                <a:effectLst/>
                <a:latin typeface="Arial" panose="020B0604020202020204" pitchFamily="34" charset="0"/>
                <a:ea typeface="Times New Roman" panose="02020603050405020304" pitchFamily="18" charset="0"/>
                <a:cs typeface="Arial" panose="020B0604020202020204" pitchFamily="34" charset="0"/>
              </a:rPr>
              <a:t>quaisquer questões ou problemas pendentes.</a:t>
            </a: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32</a:t>
            </a:fld>
            <a:endParaRPr lang="en-US" dirty="0"/>
          </a:p>
        </p:txBody>
      </p:sp>
    </p:spTree>
    <p:extLst>
      <p:ext uri="{BB962C8B-B14F-4D97-AF65-F5344CB8AC3E}">
        <p14:creationId xmlns:p14="http://schemas.microsoft.com/office/powerpoint/2010/main" val="179559475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Times New Roman" panose="02020603050405020304" pitchFamily="18" charset="0"/>
                <a:cs typeface="Arial" panose="020B0604020202020204" pitchFamily="34" charset="0"/>
              </a:rPr>
              <a:t>Peça a</a:t>
            </a:r>
            <a:r>
              <a:rPr lang="en-US" sz="1200" b="1"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i="0" dirty="0">
                <a:effectLst/>
                <a:latin typeface="Arial" panose="020B0604020202020204" pitchFamily="34" charset="0"/>
                <a:ea typeface="Times New Roman" panose="02020603050405020304" pitchFamily="18" charset="0"/>
                <a:cs typeface="Arial" panose="020B0604020202020204" pitchFamily="34" charset="0"/>
              </a:rPr>
              <a:t>um voluntário que leia os objectivos de aprendizagem em voz alta.</a:t>
            </a:r>
          </a:p>
          <a:p>
            <a:pPr marL="171450" marR="0" indent="-171450">
              <a:lnSpc>
                <a:spcPct val="115000"/>
              </a:lnSpc>
              <a:spcBef>
                <a:spcPts val="0"/>
              </a:spcBef>
              <a:spcAft>
                <a:spcPts val="1200"/>
              </a:spcAft>
              <a:buFont typeface="Wingdings" panose="05000000000000000000" pitchFamily="2" charset="2"/>
              <a:buChar char="§"/>
            </a:pPr>
            <a:endParaRPr lang="en-US" sz="1200" i="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Perguntar: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Abrangemos estes objectivos?</a:t>
            </a:r>
          </a:p>
          <a:p>
            <a:pPr marL="171450" marR="0" indent="-171450">
              <a:lnSpc>
                <a:spcPct val="115000"/>
              </a:lnSpc>
              <a:spcBef>
                <a:spcPts val="0"/>
              </a:spcBef>
              <a:spcAft>
                <a:spcPts val="1200"/>
              </a:spcAft>
              <a:buFont typeface="Wingdings" panose="05000000000000000000" pitchFamily="2" charset="2"/>
              <a:buChar char="§"/>
            </a:pPr>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Perguntar:</a:t>
            </a:r>
            <a:r>
              <a:rPr lang="en-US" sz="1200" dirty="0">
                <a:effectLst/>
                <a:latin typeface="Arial" panose="020B0604020202020204" pitchFamily="34" charset="0"/>
                <a:ea typeface="Times New Roman" panose="02020603050405020304" pitchFamily="18" charset="0"/>
                <a:cs typeface="Arial" panose="020B0604020202020204" pitchFamily="34" charset="0"/>
              </a:rPr>
              <a:t> Alguma pergunta?</a:t>
            </a: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endParaRPr lang="en-US" sz="1200" b="1"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v"/>
            </a:pPr>
            <a:r>
              <a:rPr lang="en-US" sz="1200" b="1" i="1" dirty="0">
                <a:effectLst/>
                <a:latin typeface="Arial" panose="020B0604020202020204" pitchFamily="34" charset="0"/>
                <a:ea typeface="Times New Roman" panose="02020603050405020304" pitchFamily="18" charset="0"/>
                <a:cs typeface="Arial" panose="020B0604020202020204" pitchFamily="34" charset="0"/>
              </a:rPr>
              <a:t>Responder a quaisquer questões pendentes. Agradecer aos participantes e concluir a aula.</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33</a:t>
            </a:fld>
            <a:endParaRPr lang="en-US" altLang="en-US" dirty="0"/>
          </a:p>
        </p:txBody>
      </p:sp>
    </p:spTree>
    <p:extLst>
      <p:ext uri="{BB962C8B-B14F-4D97-AF65-F5344CB8AC3E}">
        <p14:creationId xmlns:p14="http://schemas.microsoft.com/office/powerpoint/2010/main" val="18784731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Times New Roman" panose="02020603050405020304" pitchFamily="18" charset="0"/>
                <a:cs typeface="Arial" panose="020B0604020202020204" pitchFamily="34" charset="0"/>
              </a:rPr>
              <a:t>Dizer:</a:t>
            </a:r>
            <a:r>
              <a:rPr lang="en-US" sz="1200" b="1"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Saber que estes problemas existem é bom, mas é preciso saber </a:t>
            </a:r>
            <a:r>
              <a:rPr lang="en-US" sz="1200" i="1" dirty="0">
                <a:effectLst/>
                <a:latin typeface="Arial" panose="020B0604020202020204" pitchFamily="34" charset="0"/>
                <a:ea typeface="Times New Roman" panose="02020603050405020304" pitchFamily="18" charset="0"/>
                <a:cs typeface="Arial" panose="020B0604020202020204" pitchFamily="34" charset="0"/>
              </a:rPr>
              <a:t>porque </a:t>
            </a:r>
            <a:r>
              <a:rPr lang="en-US" sz="1200" dirty="0">
                <a:effectLst/>
                <a:latin typeface="Arial" panose="020B0604020202020204" pitchFamily="34" charset="0"/>
                <a:ea typeface="Times New Roman" panose="02020603050405020304" pitchFamily="18" charset="0"/>
                <a:cs typeface="Arial" panose="020B0604020202020204" pitchFamily="34" charset="0"/>
              </a:rPr>
              <a:t>é </a:t>
            </a:r>
            <a:r>
              <a:rPr lang="en-US" sz="1200" i="1" dirty="0">
                <a:effectLst/>
                <a:latin typeface="Arial" panose="020B0604020202020204" pitchFamily="34" charset="0"/>
                <a:ea typeface="Times New Roman" panose="02020603050405020304" pitchFamily="18" charset="0"/>
                <a:cs typeface="Arial" panose="020B0604020202020204" pitchFamily="34" charset="0"/>
              </a:rPr>
              <a:t>que </a:t>
            </a:r>
            <a:r>
              <a:rPr lang="en-US" sz="1200" dirty="0">
                <a:effectLst/>
                <a:latin typeface="Arial" panose="020B0604020202020204" pitchFamily="34" charset="0"/>
                <a:ea typeface="Times New Roman" panose="02020603050405020304" pitchFamily="18" charset="0"/>
                <a:cs typeface="Arial" panose="020B0604020202020204" pitchFamily="34" charset="0"/>
              </a:rPr>
              <a:t>estes problemas existem para os resolver. Muitas vezes, os problemas têm várias causas. Utilizar uma abordagem sistemática pode ajudá-lo a considerar estes problemas e causas, sem ficar sobrecarregado. </a:t>
            </a:r>
          </a:p>
          <a:p>
            <a:pPr marL="171450" marR="0" indent="-171450">
              <a:lnSpc>
                <a:spcPct val="115000"/>
              </a:lnSpc>
              <a:spcBef>
                <a:spcPts val="0"/>
              </a:spcBef>
              <a:spcAft>
                <a:spcPts val="1200"/>
              </a:spcAft>
              <a:buFont typeface="Wingdings" panose="05000000000000000000" pitchFamily="2" charset="2"/>
              <a:buChar char="§"/>
            </a:pPr>
            <a:endParaRPr lang="en-US" sz="1200" b="1" i="0" u="sng"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Times New Roman" panose="02020603050405020304" pitchFamily="18" charset="0"/>
                <a:cs typeface="Arial" panose="020B0604020202020204" pitchFamily="34" charset="0"/>
              </a:rPr>
              <a:t>Dizer:</a:t>
            </a:r>
            <a:r>
              <a:rPr lang="en-US" sz="1200" b="1"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Uma forma de explorar a razão de ser de um problema é fazer muitas perguntas.  </a:t>
            </a:r>
            <a:r>
              <a:rPr lang="en-US" sz="1200" i="1" dirty="0">
                <a:effectLst/>
                <a:latin typeface="Arial" panose="020B0604020202020204" pitchFamily="34" charset="0"/>
                <a:ea typeface="Times New Roman" panose="02020603050405020304" pitchFamily="18" charset="0"/>
                <a:cs typeface="Arial" panose="020B0604020202020204" pitchFamily="34" charset="0"/>
              </a:rPr>
              <a:t>Por exemplo: Porque é que isto aconteceu? Porquê (qual foi a razão para isso)? </a:t>
            </a:r>
            <a:r>
              <a:rPr lang="en-US" sz="1200" i="0" u="none" dirty="0">
                <a:effectLst/>
                <a:latin typeface="Arial" panose="020B0604020202020204" pitchFamily="34" charset="0"/>
                <a:ea typeface="Times New Roman" panose="02020603050405020304" pitchFamily="18" charset="0"/>
                <a:cs typeface="Arial" panose="020B0604020202020204" pitchFamily="34" charset="0"/>
              </a:rPr>
              <a:t>Continue a perguntar porquê, indo cada vez mais fundo!</a:t>
            </a:r>
          </a:p>
        </p:txBody>
      </p:sp>
      <p:sp>
        <p:nvSpPr>
          <p:cNvPr id="4" name="Slide Number Placeholder 3"/>
          <p:cNvSpPr>
            <a:spLocks noGrp="1"/>
          </p:cNvSpPr>
          <p:nvPr>
            <p:ph type="sldNum" sz="quarter" idx="10"/>
          </p:nvPr>
        </p:nvSpPr>
        <p:spPr/>
        <p:txBody>
          <a:bodyPr/>
          <a:lstStyle/>
          <a:p>
            <a:fld id="{2EB32458-B0FD-4E0D-A69A-149897CA0BBB}" type="slidenum">
              <a:rPr lang="en-US" smtClean="0"/>
              <a:t>4</a:t>
            </a:fld>
            <a:endParaRPr lang="en-US" dirty="0"/>
          </a:p>
        </p:txBody>
      </p:sp>
    </p:spTree>
    <p:extLst>
      <p:ext uri="{BB962C8B-B14F-4D97-AF65-F5344CB8AC3E}">
        <p14:creationId xmlns:p14="http://schemas.microsoft.com/office/powerpoint/2010/main" val="31106860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effectLst/>
                <a:latin typeface="Arial" panose="020B0604020202020204" pitchFamily="34" charset="0"/>
                <a:cs typeface="Arial" panose="020B0604020202020204" pitchFamily="34" charset="0"/>
              </a:rPr>
              <a:t>Notas do instrutor:</a:t>
            </a:r>
          </a:p>
          <a:p>
            <a:endParaRPr lang="en-US" dirty="0"/>
          </a:p>
          <a:p>
            <a:pPr marL="171450" indent="-171450">
              <a:buFont typeface="Wingdings" panose="05000000000000000000" pitchFamily="2" charset="2"/>
              <a:buChar char="v"/>
            </a:pPr>
            <a:r>
              <a:rPr lang="en-US" sz="1200" b="1" i="1" dirty="0">
                <a:latin typeface="Arial" panose="020B0604020202020204" pitchFamily="34" charset="0"/>
                <a:cs typeface="Arial" panose="020B0604020202020204" pitchFamily="34" charset="0"/>
              </a:rPr>
              <a:t>IMPORTÂNCIA </a:t>
            </a:r>
            <a:r>
              <a:rPr lang="en-US" sz="1200" b="1" i="1" baseline="0" dirty="0">
                <a:latin typeface="Arial" panose="020B0604020202020204" pitchFamily="34" charset="0"/>
                <a:cs typeface="Arial" panose="020B0604020202020204" pitchFamily="34" charset="0"/>
              </a:rPr>
              <a:t>DE PERGUNTAR PORQUÊ: Peça a dois voluntários </a:t>
            </a:r>
            <a:r>
              <a:rPr lang="en-US" sz="1200" b="1" i="1" dirty="0">
                <a:effectLst/>
                <a:latin typeface="Arial" panose="020B0604020202020204" pitchFamily="34" charset="0"/>
                <a:ea typeface="Times New Roman" panose="02020603050405020304" pitchFamily="18" charset="0"/>
                <a:cs typeface="Arial" panose="020B0604020202020204" pitchFamily="34" charset="0"/>
              </a:rPr>
              <a:t>que leiam as partes de Esther e Josephine no diapositivo. Não é necessário que façam a representação. Quando terminarem de ler as partes, passe para o diapositivo seguinte. &lt;CLICAR após cada linha para revelar a linha seguinte no diapositivo&gt;.</a:t>
            </a:r>
          </a:p>
          <a:p>
            <a:pPr marL="0" marR="0">
              <a:lnSpc>
                <a:spcPct val="115000"/>
              </a:lnSpc>
              <a:spcBef>
                <a:spcPts val="0"/>
              </a:spcBef>
              <a:spcAft>
                <a:spcPts val="1200"/>
              </a:spcAft>
            </a:pPr>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v"/>
            </a:pPr>
            <a:r>
              <a:rPr lang="en-US" sz="1200" b="1" i="1" dirty="0">
                <a:effectLst/>
                <a:latin typeface="Arial" panose="020B0604020202020204" pitchFamily="34" charset="0"/>
                <a:ea typeface="Times New Roman" panose="02020603050405020304" pitchFamily="18" charset="0"/>
                <a:cs typeface="Arial" panose="020B0604020202020204" pitchFamily="34" charset="0"/>
              </a:rPr>
              <a:t>Esta abordagem poderia continuar, mas os participantes já devem ter percebido o objetivo.</a:t>
            </a:r>
          </a:p>
          <a:p>
            <a:pPr marL="171450" marR="0" indent="-171450">
              <a:lnSpc>
                <a:spcPct val="115000"/>
              </a:lnSpc>
              <a:spcBef>
                <a:spcPts val="0"/>
              </a:spcBef>
              <a:spcAft>
                <a:spcPts val="1200"/>
              </a:spcAft>
              <a:buFont typeface="Wingdings" panose="05000000000000000000" pitchFamily="2" charset="2"/>
              <a:buChar char="v"/>
            </a:pPr>
            <a:endParaRPr lang="en-US" sz="1200" b="1" i="1" dirty="0">
              <a:effectLst/>
              <a:latin typeface="Arial" panose="020B0604020202020204" pitchFamily="34" charset="0"/>
              <a:ea typeface="Calibri" panose="020F050202020403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Calibri" panose="020F0502020204030204" pitchFamily="34" charset="0"/>
                <a:cs typeface="Arial" panose="020B0604020202020204" pitchFamily="34" charset="0"/>
              </a:rPr>
              <a:t>Dizer:</a:t>
            </a:r>
            <a:r>
              <a:rPr lang="en-US" sz="1200" b="1" i="0" u="none" dirty="0">
                <a:effectLst/>
                <a:latin typeface="Arial" panose="020B0604020202020204" pitchFamily="34" charset="0"/>
                <a:ea typeface="Calibri" panose="020F0502020204030204" pitchFamily="34" charset="0"/>
                <a:cs typeface="Arial" panose="020B0604020202020204" pitchFamily="34" charset="0"/>
              </a:rPr>
              <a:t> </a:t>
            </a:r>
            <a:r>
              <a:rPr lang="en-US" sz="1200" b="0" dirty="0">
                <a:effectLst/>
                <a:latin typeface="Arial" panose="020B0604020202020204" pitchFamily="34" charset="0"/>
                <a:ea typeface="Calibri" panose="020F0502020204030204" pitchFamily="34" charset="0"/>
                <a:cs typeface="Arial" panose="020B0604020202020204" pitchFamily="34" charset="0"/>
              </a:rPr>
              <a:t>Este é um exemplo do método "Mas porquê".</a:t>
            </a:r>
            <a:endParaRPr lang="en-US" sz="1200" b="0" dirty="0">
              <a:effectLst/>
              <a:latin typeface="Arial" panose="020B0604020202020204" pitchFamily="34" charset="0"/>
              <a:ea typeface="Times New Roman" panose="02020603050405020304" pitchFamily="18"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2EB32458-B0FD-4E0D-A69A-149897CA0BBB}" type="slidenum">
              <a:rPr lang="en-US" smtClean="0"/>
              <a:t>5</a:t>
            </a:fld>
            <a:endParaRPr lang="en-US" dirty="0"/>
          </a:p>
        </p:txBody>
      </p:sp>
    </p:spTree>
    <p:extLst>
      <p:ext uri="{BB962C8B-B14F-4D97-AF65-F5344CB8AC3E}">
        <p14:creationId xmlns:p14="http://schemas.microsoft.com/office/powerpoint/2010/main" val="31982675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Calibri" panose="020F0502020204030204" pitchFamily="34" charset="0"/>
                <a:cs typeface="Arial" panose="020B0604020202020204" pitchFamily="34" charset="0"/>
              </a:rPr>
              <a:t>Dizer:</a:t>
            </a:r>
            <a:r>
              <a:rPr lang="en-US" sz="1200" b="1" i="0" u="none" dirty="0">
                <a:effectLst/>
                <a:latin typeface="Arial" panose="020B0604020202020204" pitchFamily="34" charset="0"/>
                <a:ea typeface="Calibri" panose="020F050202020403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Continuar a perguntar "Porquê?" para finalmente chegar à causa principal.  Algumas causas são válidas mas não conduzirão a um resultado a longo prazo, mesmo que sejam corrigidas.  O método "Mas porquê?" ajuda a ir além do que parece ser a causa óbvia para identificar a(s) causa(s) principal(is).</a:t>
            </a:r>
          </a:p>
          <a:p>
            <a:pPr marL="171450" marR="0" indent="-171450">
              <a:lnSpc>
                <a:spcPct val="115000"/>
              </a:lnSpc>
              <a:spcBef>
                <a:spcPts val="0"/>
              </a:spcBef>
              <a:spcAft>
                <a:spcPts val="1200"/>
              </a:spcAft>
              <a:buFont typeface="Wingdings" panose="05000000000000000000" pitchFamily="2" charset="2"/>
              <a:buChar char="§"/>
            </a:pPr>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Perguntar: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Qual era o problema para Esther e Josephine?</a:t>
            </a:r>
          </a:p>
          <a:p>
            <a:pPr marL="171450" marR="0" indent="-171450">
              <a:lnSpc>
                <a:spcPct val="115000"/>
              </a:lnSpc>
              <a:spcBef>
                <a:spcPts val="0"/>
              </a:spcBef>
              <a:spcAft>
                <a:spcPts val="120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Confirmar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a(s) resposta(s).  </a:t>
            </a:r>
            <a:r>
              <a:rPr lang="en-US" sz="1200" b="1" dirty="0">
                <a:effectLst/>
                <a:latin typeface="Arial" panose="020B0604020202020204" pitchFamily="34" charset="0"/>
                <a:ea typeface="Times New Roman" panose="02020603050405020304" pitchFamily="18" charset="0"/>
                <a:cs typeface="Arial" panose="020B0604020202020204" pitchFamily="34" charset="0"/>
              </a:rPr>
              <a:t>Responder: </a:t>
            </a:r>
            <a:r>
              <a:rPr lang="en-US" sz="1200" i="1" dirty="0">
                <a:effectLst/>
                <a:latin typeface="Arial" panose="020B0604020202020204" pitchFamily="34" charset="0"/>
                <a:ea typeface="Times New Roman" panose="02020603050405020304" pitchFamily="18" charset="0"/>
                <a:cs typeface="Arial" panose="020B0604020202020204" pitchFamily="34" charset="0"/>
              </a:rPr>
              <a:t>A Ester voltou a ter fome de manhã cedo.</a:t>
            </a:r>
          </a:p>
          <a:p>
            <a:pPr marL="171450" marR="0" indent="-171450">
              <a:lnSpc>
                <a:spcPct val="115000"/>
              </a:lnSpc>
              <a:spcBef>
                <a:spcPts val="0"/>
              </a:spcBef>
              <a:spcAft>
                <a:spcPts val="1200"/>
              </a:spcAft>
              <a:buFont typeface="Wingdings" panose="05000000000000000000" pitchFamily="2" charset="2"/>
              <a:buChar char="§"/>
            </a:pPr>
            <a:endParaRPr lang="en-US" sz="1200" b="1"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Pergunte:</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Qual é a causa principal da fome de Ester?</a:t>
            </a:r>
          </a:p>
          <a:p>
            <a:pPr marL="171450" marR="0" indent="-171450">
              <a:lnSpc>
                <a:spcPct val="115000"/>
              </a:lnSpc>
              <a:spcBef>
                <a:spcPts val="0"/>
              </a:spcBef>
              <a:spcAft>
                <a:spcPts val="1200"/>
              </a:spcAft>
              <a:buFont typeface="Wingdings" panose="05000000000000000000" pitchFamily="2" charset="2"/>
              <a:buChar char="§"/>
            </a:pPr>
            <a:endParaRPr lang="en-US" sz="1200" b="1" u="sng"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Confirmar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a(s) resposta(s). </a:t>
            </a:r>
            <a:r>
              <a:rPr lang="en-US" sz="1200" b="1" dirty="0">
                <a:effectLst/>
                <a:latin typeface="Arial" panose="020B0604020202020204" pitchFamily="34" charset="0"/>
                <a:ea typeface="Times New Roman" panose="02020603050405020304" pitchFamily="18" charset="0"/>
                <a:cs typeface="Arial" panose="020B0604020202020204" pitchFamily="34" charset="0"/>
              </a:rPr>
              <a:t>Responder: </a:t>
            </a:r>
            <a:r>
              <a:rPr lang="en-US" sz="1200" i="1" dirty="0">
                <a:effectLst/>
                <a:latin typeface="Arial" panose="020B0604020202020204" pitchFamily="34" charset="0"/>
                <a:ea typeface="Times New Roman" panose="02020603050405020304" pitchFamily="18" charset="0"/>
                <a:cs typeface="Arial" panose="020B0604020202020204" pitchFamily="34" charset="0"/>
              </a:rPr>
              <a:t>O Peter não quer levar o carro para a revisão.</a:t>
            </a:r>
          </a:p>
          <a:p>
            <a:pPr marL="171450" marR="0" indent="-171450">
              <a:lnSpc>
                <a:spcPct val="115000"/>
              </a:lnSpc>
              <a:spcBef>
                <a:spcPts val="0"/>
              </a:spcBef>
              <a:spcAft>
                <a:spcPts val="1200"/>
              </a:spcAft>
              <a:buFont typeface="Wingdings" panose="05000000000000000000" pitchFamily="2" charset="2"/>
              <a:buChar char="§"/>
            </a:pPr>
            <a:endParaRPr lang="en-US" sz="1200" b="1"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Pergunta:</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Como é que Josefina identifica a causa da fome de Ester?</a:t>
            </a:r>
          </a:p>
          <a:p>
            <a:pPr marL="171450" marR="0" indent="-171450">
              <a:lnSpc>
                <a:spcPct val="115000"/>
              </a:lnSpc>
              <a:spcBef>
                <a:spcPts val="0"/>
              </a:spcBef>
              <a:spcAft>
                <a:spcPts val="1200"/>
              </a:spcAft>
              <a:buFont typeface="Wingdings" panose="05000000000000000000" pitchFamily="2" charset="2"/>
              <a:buChar char="§"/>
            </a:pPr>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Confirmar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a(s) resposta(s). </a:t>
            </a:r>
            <a:r>
              <a:rPr lang="en-US" sz="1200" b="1" dirty="0">
                <a:effectLst/>
                <a:latin typeface="Arial" panose="020B0604020202020204" pitchFamily="34" charset="0"/>
                <a:ea typeface="Times New Roman" panose="02020603050405020304" pitchFamily="18" charset="0"/>
                <a:cs typeface="Arial" panose="020B0604020202020204" pitchFamily="34" charset="0"/>
              </a:rPr>
              <a:t>Responder: </a:t>
            </a:r>
            <a:r>
              <a:rPr lang="en-US" sz="1200" i="1" dirty="0">
                <a:effectLst/>
                <a:latin typeface="Arial" panose="020B0604020202020204" pitchFamily="34" charset="0"/>
                <a:ea typeface="Times New Roman" panose="02020603050405020304" pitchFamily="18" charset="0"/>
                <a:cs typeface="Arial" panose="020B0604020202020204" pitchFamily="34" charset="0"/>
              </a:rPr>
              <a:t>Perguntar "Porquê?"</a:t>
            </a:r>
          </a:p>
          <a:p>
            <a:pPr marL="0" marR="0" indent="457200">
              <a:lnSpc>
                <a:spcPct val="115000"/>
              </a:lnSpc>
              <a:spcBef>
                <a:spcPts val="0"/>
              </a:spcBef>
              <a:spcAft>
                <a:spcPts val="12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Calibri" panose="020F0502020204030204" pitchFamily="34" charset="0"/>
                <a:cs typeface="Arial" panose="020B0604020202020204" pitchFamily="34" charset="0"/>
              </a:rPr>
              <a:t>Dizer:</a:t>
            </a:r>
            <a:r>
              <a:rPr lang="en-US" sz="1200" b="1" i="0" u="none" dirty="0">
                <a:effectLst/>
                <a:latin typeface="Arial" panose="020B0604020202020204" pitchFamily="34" charset="0"/>
                <a:ea typeface="Calibri" panose="020F050202020403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Na verdade, provavelmente ainda não identificámos a verdadeira causa principal - porque é que o Pedro não leva o carro para a revisão - não pode pagar o custo das reparações, não gosta/confia no mecânico, etc.? </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6</a:t>
            </a:fld>
            <a:endParaRPr lang="en-US" altLang="en-US"/>
          </a:p>
        </p:txBody>
      </p:sp>
    </p:spTree>
    <p:extLst>
      <p:ext uri="{BB962C8B-B14F-4D97-AF65-F5344CB8AC3E}">
        <p14:creationId xmlns:p14="http://schemas.microsoft.com/office/powerpoint/2010/main" val="41054395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Calibri" panose="020F0502020204030204" pitchFamily="34" charset="0"/>
                <a:cs typeface="Arial" panose="020B0604020202020204" pitchFamily="34" charset="0"/>
              </a:rPr>
              <a:t>Dizer:</a:t>
            </a:r>
            <a:r>
              <a:rPr lang="en-US" sz="1200" b="1" i="0" u="none" dirty="0">
                <a:effectLst/>
                <a:latin typeface="Arial" panose="020B0604020202020204" pitchFamily="34" charset="0"/>
                <a:ea typeface="Calibri" panose="020F050202020403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 utilização destes passos não só lhe permitirá compreender os problemas de uma forma nova e mais completa, como também o guiará na procura de soluções mais significativas e acionáveis para esses problemas.</a:t>
            </a:r>
          </a:p>
          <a:p>
            <a:pPr marL="171450" marR="0" indent="-171450">
              <a:lnSpc>
                <a:spcPct val="115000"/>
              </a:lnSpc>
              <a:spcBef>
                <a:spcPts val="0"/>
              </a:spcBef>
              <a:spcAft>
                <a:spcPts val="1200"/>
              </a:spcAft>
              <a:buFont typeface="Wingdings" panose="05000000000000000000" pitchFamily="2" charset="2"/>
              <a:buChar char="§"/>
            </a:pPr>
            <a:endParaRPr lang="en-US" sz="1200" b="1" i="0" u="sng" dirty="0">
              <a:effectLst/>
              <a:latin typeface="Arial" panose="020B0604020202020204" pitchFamily="34" charset="0"/>
              <a:ea typeface="Calibri" panose="020F050202020403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Calibri" panose="020F0502020204030204" pitchFamily="34" charset="0"/>
                <a:cs typeface="Arial" panose="020B0604020202020204" pitchFamily="34" charset="0"/>
              </a:rPr>
              <a:t>Dizer:</a:t>
            </a:r>
            <a:r>
              <a:rPr lang="en-US" sz="1200" b="1" i="0" u="none" dirty="0">
                <a:effectLst/>
                <a:latin typeface="Arial" panose="020B0604020202020204" pitchFamily="34" charset="0"/>
                <a:ea typeface="Calibri" panose="020F050202020403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Vamos ver estes passos um de cada vez</a:t>
            </a:r>
            <a:r>
              <a:rPr lang="en-US" sz="1200" b="0" dirty="0">
                <a:effectLst/>
                <a:latin typeface="Arial" panose="020B0604020202020204" pitchFamily="34" charset="0"/>
                <a:ea typeface="Times New Roman" panose="02020603050405020304" pitchFamily="18" charset="0"/>
                <a:cs typeface="Arial" panose="020B0604020202020204" pitchFamily="34" charset="0"/>
              </a:rPr>
              <a:t>:</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 </a:t>
            </a:r>
            <a:r>
              <a:rPr lang="en-US" sz="1200" dirty="0">
                <a:effectLst/>
                <a:latin typeface="Arial" panose="020B0604020202020204" pitchFamily="34" charset="0"/>
                <a:ea typeface="Times New Roman" panose="02020603050405020304" pitchFamily="18" charset="0"/>
                <a:cs typeface="Arial" panose="020B0604020202020204" pitchFamily="34" charset="0"/>
              </a:rPr>
              <a:t>depois de cada passo para avançar para o passo seguinte.</a:t>
            </a:r>
          </a:p>
        </p:txBody>
      </p:sp>
      <p:sp>
        <p:nvSpPr>
          <p:cNvPr id="4" name="Slide Number Placeholder 3"/>
          <p:cNvSpPr>
            <a:spLocks noGrp="1"/>
          </p:cNvSpPr>
          <p:nvPr>
            <p:ph type="sldNum" sz="quarter" idx="10"/>
          </p:nvPr>
        </p:nvSpPr>
        <p:spPr/>
        <p:txBody>
          <a:bodyPr/>
          <a:lstStyle/>
          <a:p>
            <a:fld id="{2EB32458-B0FD-4E0D-A69A-149897CA0BBB}" type="slidenum">
              <a:rPr lang="en-US" smtClean="0"/>
              <a:t>7</a:t>
            </a:fld>
            <a:endParaRPr lang="en-US" dirty="0"/>
          </a:p>
        </p:txBody>
      </p:sp>
    </p:spTree>
    <p:extLst>
      <p:ext uri="{BB962C8B-B14F-4D97-AF65-F5344CB8AC3E}">
        <p14:creationId xmlns:p14="http://schemas.microsoft.com/office/powerpoint/2010/main" val="34657692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Perguntar: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Alguém está familiarizado com um surto de antraz que tenha ocorrido na sua área? </a:t>
            </a:r>
            <a:endParaRPr lang="en-US" sz="1200" b="0" u="none"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endParaRPr lang="en-US" sz="1200" b="0" u="none"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Pergunte</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se há algum voluntário que possa partilhar um exemplo relevante do que aconteceu com a turma.</a:t>
            </a: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8</a:t>
            </a:fld>
            <a:endParaRPr lang="en-US" dirty="0"/>
          </a:p>
        </p:txBody>
      </p:sp>
    </p:spTree>
    <p:extLst>
      <p:ext uri="{BB962C8B-B14F-4D97-AF65-F5344CB8AC3E}">
        <p14:creationId xmlns:p14="http://schemas.microsoft.com/office/powerpoint/2010/main" val="484339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Calibri" panose="020F0502020204030204" pitchFamily="34" charset="0"/>
                <a:cs typeface="Arial" panose="020B0604020202020204" pitchFamily="34" charset="0"/>
              </a:rPr>
              <a:t>Dizer:</a:t>
            </a:r>
            <a:r>
              <a:rPr lang="en-US" sz="1200" b="1" i="0" u="none" dirty="0">
                <a:effectLst/>
                <a:latin typeface="Arial" panose="020B0604020202020204" pitchFamily="34" charset="0"/>
                <a:ea typeface="Calibri" panose="020F050202020403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O carbúnculo é uma doença infecciosa grave causada por bactérias formadoras de esporos. Estes esporos podem sobreviver no solo durante muito tempo.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 </a:t>
            </a:r>
          </a:p>
          <a:p>
            <a:pPr marL="171450" marR="0" indent="-171450">
              <a:lnSpc>
                <a:spcPct val="115000"/>
              </a:lnSpc>
              <a:spcBef>
                <a:spcPts val="0"/>
              </a:spcBef>
              <a:spcAft>
                <a:spcPts val="1200"/>
              </a:spcAft>
              <a:buFont typeface="Wingdings" panose="05000000000000000000" pitchFamily="2" charset="2"/>
              <a:buChar char="§"/>
            </a:pPr>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a:effectLst/>
                <a:latin typeface="Arial" panose="020B0604020202020204" pitchFamily="34" charset="0"/>
                <a:ea typeface="Calibri" panose="020F0502020204030204" pitchFamily="34" charset="0"/>
                <a:cs typeface="Arial" panose="020B0604020202020204" pitchFamily="34" charset="0"/>
              </a:rPr>
              <a:t>Dizer:</a:t>
            </a:r>
            <a:r>
              <a:rPr lang="en-US" sz="1200" b="1" i="0" u="none" dirty="0">
                <a:effectLst/>
                <a:latin typeface="Arial" panose="020B0604020202020204" pitchFamily="34" charset="0"/>
                <a:ea typeface="Calibri" panose="020F050202020403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Como os esporos do carbúnculo sobrevivem no solo, os animais que pastam podem comer os esporos. Estes tornam-se então activados e causam a doença no animal. Os seres humanos expostos ao gado através do contacto ou da ingestão da carne infetada ficam então infectados.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a:t>
            </a:r>
          </a:p>
          <a:p>
            <a:pPr marL="171450" marR="0" indent="-171450">
              <a:lnSpc>
                <a:spcPct val="115000"/>
              </a:lnSpc>
              <a:spcBef>
                <a:spcPts val="0"/>
              </a:spcBef>
              <a:spcAft>
                <a:spcPts val="1200"/>
              </a:spcAft>
              <a:buFont typeface="Wingdings" panose="05000000000000000000" pitchFamily="2" charset="2"/>
              <a:buChar char="§"/>
            </a:pPr>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Dizer: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O antraz encontra-se em todo o mundo.</a:t>
            </a:r>
          </a:p>
          <a:p>
            <a:pPr marL="0" marR="0">
              <a:lnSpc>
                <a:spcPct val="115000"/>
              </a:lnSpc>
              <a:spcBef>
                <a:spcPts val="0"/>
              </a:spcBef>
              <a:spcAft>
                <a:spcPts val="1200"/>
              </a:spcAft>
            </a:pP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9</a:t>
            </a:fld>
            <a:endParaRPr lang="en-US" dirty="0"/>
          </a:p>
        </p:txBody>
      </p:sp>
    </p:spTree>
    <p:extLst>
      <p:ext uri="{BB962C8B-B14F-4D97-AF65-F5344CB8AC3E}">
        <p14:creationId xmlns:p14="http://schemas.microsoft.com/office/powerpoint/2010/main" val="279075400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1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png"/><Relationship Id="rId7" Type="http://schemas.openxmlformats.org/officeDocument/2006/relationships/diagramColors" Target="../diagrams/colors2.xm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Layouts/_rels/slideLayout1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3.png"/><Relationship Id="rId7" Type="http://schemas.openxmlformats.org/officeDocument/2006/relationships/diagramColors" Target="../diagrams/colors3.xm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Layouts/_rels/slideLayout15.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3.png"/><Relationship Id="rId7" Type="http://schemas.openxmlformats.org/officeDocument/2006/relationships/diagramColors" Target="../diagrams/colors4.xm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9" name="Text Placeholder 3">
            <a:extLst>
              <a:ext uri="{FF2B5EF4-FFF2-40B4-BE49-F238E27FC236}">
                <a16:creationId xmlns:a16="http://schemas.microsoft.com/office/drawing/2014/main" id="{26F47D77-FD51-B78E-9697-A18E25F06BD7}"/>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dirty="0"/>
              <a:t>Workshop #</a:t>
            </a:r>
          </a:p>
        </p:txBody>
      </p: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7D22B602-52E4-D036-0446-3B946A8D8CCA}"/>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dirty="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3"/>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3"/>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dirty="0"/>
              <a:t>Title</a:t>
            </a:r>
          </a:p>
        </p:txBody>
      </p:sp>
      <p:sp>
        <p:nvSpPr>
          <p:cNvPr id="5" name="TextBox 4">
            <a:extLst>
              <a:ext uri="{FF2B5EF4-FFF2-40B4-BE49-F238E27FC236}">
                <a16:creationId xmlns:a16="http://schemas.microsoft.com/office/drawing/2014/main" id="{446D4176-B6D4-41B7-48C2-0936CA83333B}"/>
              </a:ext>
            </a:extLst>
          </p:cNvPr>
          <p:cNvSpPr txBox="1"/>
          <p:nvPr/>
        </p:nvSpPr>
        <p:spPr>
          <a:xfrm>
            <a:off x="520953" y="3105834"/>
            <a:ext cx="645133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3600" i="1" dirty="0">
                <a:solidFill>
                  <a:srgbClr val="109648"/>
                </a:solidFill>
                <a:latin typeface="Franklin Gothic Medium" panose="020B0603020102020204" pitchFamily="34" charset="0"/>
              </a:rPr>
              <a:t>Using a One Health Approach</a:t>
            </a:r>
            <a:endParaRPr kumimoji="0" lang="en-US" sz="3600" b="0" i="1" u="none" strike="noStrike" kern="1200" cap="none" spc="0" normalizeH="0" baseline="0" noProof="0" dirty="0">
              <a:ln>
                <a:noFill/>
              </a:ln>
              <a:solidFill>
                <a:srgbClr val="109648"/>
              </a:solidFill>
              <a:effectLst/>
              <a:uLnTx/>
              <a:uFillTx/>
              <a:latin typeface="Franklin Gothic Medium" panose="020B0603020102020204" pitchFamily="34" charset="0"/>
              <a:ea typeface="+mn-ea"/>
              <a:cs typeface="+mn-cs"/>
            </a:endParaRPr>
          </a:p>
        </p:txBody>
      </p:sp>
      <p:pic>
        <p:nvPicPr>
          <p:cNvPr id="6" name="Picture 5">
            <a:extLst>
              <a:ext uri="{FF2B5EF4-FFF2-40B4-BE49-F238E27FC236}">
                <a16:creationId xmlns:a16="http://schemas.microsoft.com/office/drawing/2014/main" id="{B42D8E6C-6D51-4729-C637-F427A7A2C381}"/>
              </a:ext>
            </a:extLst>
          </p:cNvPr>
          <p:cNvPicPr>
            <a:picLocks noChangeAspect="1"/>
          </p:cNvPicPr>
          <p:nvPr/>
        </p:nvPicPr>
        <p:blipFill>
          <a:blip r:embed="rId4"/>
          <a:stretch>
            <a:fillRect/>
          </a:stretch>
        </p:blipFill>
        <p:spPr>
          <a:xfrm>
            <a:off x="10230534" y="279657"/>
            <a:ext cx="1443306" cy="914400"/>
          </a:xfrm>
          <a:prstGeom prst="rect">
            <a:avLst/>
          </a:prstGeom>
        </p:spPr>
      </p:pic>
      <p:sp>
        <p:nvSpPr>
          <p:cNvPr id="12" name="TextBox 11">
            <a:extLst>
              <a:ext uri="{FF2B5EF4-FFF2-40B4-BE49-F238E27FC236}">
                <a16:creationId xmlns:a16="http://schemas.microsoft.com/office/drawing/2014/main" id="{A4B10F91-6958-F516-B116-B4EDE8E7E52C}"/>
              </a:ext>
            </a:extLst>
          </p:cNvPr>
          <p:cNvSpPr txBox="1"/>
          <p:nvPr userDrawn="1"/>
        </p:nvSpPr>
        <p:spPr>
          <a:xfrm>
            <a:off x="9525001" y="6151452"/>
            <a:ext cx="2057400" cy="461665"/>
          </a:xfrm>
          <a:prstGeom prst="rect">
            <a:avLst/>
          </a:prstGeom>
          <a:noFill/>
        </p:spPr>
        <p:txBody>
          <a:bodyPr wrap="square" rtlCol="0">
            <a:spAutoFit/>
          </a:bodyPr>
          <a:lstStyle/>
          <a:p>
            <a:pPr algn="r"/>
            <a:r>
              <a:rPr lang="en-US" sz="2400" dirty="0"/>
              <a:t>Version 3.0</a:t>
            </a:r>
          </a:p>
        </p:txBody>
      </p:sp>
    </p:spTree>
    <p:extLst>
      <p:ext uri="{BB962C8B-B14F-4D97-AF65-F5344CB8AC3E}">
        <p14:creationId xmlns:p14="http://schemas.microsoft.com/office/powerpoint/2010/main" val="6936081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bjectives">
    <p:spTree>
      <p:nvGrpSpPr>
        <p:cNvPr id="1" name=""/>
        <p:cNvGrpSpPr/>
        <p:nvPr/>
      </p:nvGrpSpPr>
      <p:grpSpPr>
        <a:xfrm>
          <a:off x="0" y="0"/>
          <a:ext cx="0" cy="0"/>
          <a:chOff x="0" y="0"/>
          <a:chExt cx="0" cy="0"/>
        </a:xfrm>
      </p:grpSpPr>
      <p:pic>
        <p:nvPicPr>
          <p:cNvPr id="7" name="Picture 4" descr="Objectives Icon">
            <a:extLst>
              <a:ext uri="{FF2B5EF4-FFF2-40B4-BE49-F238E27FC236}">
                <a16:creationId xmlns:a16="http://schemas.microsoft.com/office/drawing/2014/main" id="{9147A5A8-D92D-B4E5-3D7F-A0589E45F7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0" y="146159"/>
            <a:ext cx="939679" cy="895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3">
            <a:extLst>
              <a:ext uri="{FF2B5EF4-FFF2-40B4-BE49-F238E27FC236}">
                <a16:creationId xmlns:a16="http://schemas.microsoft.com/office/drawing/2014/main" id="{2033EF92-E4D5-4276-7551-AF1D3EC82CA0}"/>
              </a:ext>
            </a:extLst>
          </p:cNvPr>
          <p:cNvSpPr>
            <a:spLocks noGrp="1"/>
          </p:cNvSpPr>
          <p:nvPr>
            <p:ph sz="half" idx="2" hasCustomPrompt="1"/>
          </p:nvPr>
        </p:nvSpPr>
        <p:spPr>
          <a:xfrm>
            <a:off x="838200" y="1478857"/>
            <a:ext cx="10515600" cy="4639309"/>
          </a:xfrm>
          <a:prstGeom prst="rect">
            <a:avLst/>
          </a:prstGeom>
        </p:spPr>
        <p:txBody>
          <a:bodyPr/>
          <a:lstStyle>
            <a:lvl1pPr marL="0" indent="0">
              <a:lnSpc>
                <a:spcPct val="100000"/>
              </a:lnSpc>
              <a:spcBef>
                <a:spcPts val="500"/>
              </a:spcBef>
              <a:spcAft>
                <a:spcPts val="500"/>
              </a:spcAft>
              <a:buFont typeface="Arial" panose="020B0604020202020204" pitchFamily="34" charset="0"/>
              <a:buNone/>
              <a:defRPr b="1"/>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At the end of this lesson, you will be able to:</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Arial"/>
                <a:ea typeface="+mn-ea"/>
                <a:cs typeface="+mn-cs"/>
              </a:rPr>
              <a:t>Level 0</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prstClr val="black"/>
              </a:solidFill>
              <a:effectLst/>
              <a:uLnTx/>
              <a:uFillTx/>
              <a:latin typeface="Arial"/>
              <a:ea typeface="+mn-ea"/>
              <a:cs typeface="+mn-cs"/>
            </a:endParaRPr>
          </a:p>
          <a:p>
            <a:pPr lvl="0"/>
            <a:endParaRPr lang="en-US" dirty="0"/>
          </a:p>
          <a:p>
            <a:pPr lvl="0"/>
            <a:endParaRPr lang="en-US" dirty="0"/>
          </a:p>
        </p:txBody>
      </p:sp>
      <p:sp>
        <p:nvSpPr>
          <p:cNvPr id="8" name="Rectangle 7">
            <a:extLst>
              <a:ext uri="{FF2B5EF4-FFF2-40B4-BE49-F238E27FC236}">
                <a16:creationId xmlns:a16="http://schemas.microsoft.com/office/drawing/2014/main" id="{57B58EC7-7629-12D9-5DBF-658FA277F82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C217191D-AC48-87D0-3F3C-093BBAE15283}"/>
              </a:ext>
            </a:extLst>
          </p:cNvPr>
          <p:cNvSpPr txBox="1"/>
          <p:nvPr/>
        </p:nvSpPr>
        <p:spPr>
          <a:xfrm>
            <a:off x="838200" y="422510"/>
            <a:ext cx="10515600"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Learning Objectives</a:t>
            </a:r>
            <a:endParaRPr lang="en-US" dirty="0"/>
          </a:p>
        </p:txBody>
      </p:sp>
      <p:sp>
        <p:nvSpPr>
          <p:cNvPr id="3" name="Rectangle 2">
            <a:extLst>
              <a:ext uri="{FF2B5EF4-FFF2-40B4-BE49-F238E27FC236}">
                <a16:creationId xmlns:a16="http://schemas.microsoft.com/office/drawing/2014/main" id="{337A0136-1B03-6099-5C05-5070F172209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9D51EB89-001E-3414-9EB4-98FE341421D0}"/>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43EB989F-1171-345A-294E-8AB6BC87E5BD}"/>
              </a:ext>
            </a:extLst>
          </p:cNvPr>
          <p:cNvPicPr>
            <a:picLocks noChangeAspect="1"/>
          </p:cNvPicPr>
          <p:nvPr/>
        </p:nvPicPr>
        <p:blipFill>
          <a:blip r:embed="rId4"/>
          <a:stretch>
            <a:fillRect/>
          </a:stretch>
        </p:blipFill>
        <p:spPr>
          <a:xfrm>
            <a:off x="11057248" y="6241802"/>
            <a:ext cx="938147" cy="594360"/>
          </a:xfrm>
          <a:prstGeom prst="rect">
            <a:avLst/>
          </a:prstGeom>
        </p:spPr>
      </p:pic>
      <p:sp>
        <p:nvSpPr>
          <p:cNvPr id="9" name="TextBox 8">
            <a:extLst>
              <a:ext uri="{FF2B5EF4-FFF2-40B4-BE49-F238E27FC236}">
                <a16:creationId xmlns:a16="http://schemas.microsoft.com/office/drawing/2014/main" id="{FFCD5063-7BE9-88D2-2752-65933F666613}"/>
              </a:ext>
            </a:extLst>
          </p:cNvPr>
          <p:cNvSpPr txBox="1"/>
          <p:nvPr userDrawn="1"/>
        </p:nvSpPr>
        <p:spPr>
          <a:xfrm>
            <a:off x="838200" y="373559"/>
            <a:ext cx="10515600"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Learning Objectives</a:t>
            </a:r>
            <a:endParaRPr lang="en-US" dirty="0"/>
          </a:p>
        </p:txBody>
      </p:sp>
    </p:spTree>
    <p:extLst>
      <p:ext uri="{BB962C8B-B14F-4D97-AF65-F5344CB8AC3E}">
        <p14:creationId xmlns:p14="http://schemas.microsoft.com/office/powerpoint/2010/main" val="801154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Objectives_Portuguese">
    <p:spTree>
      <p:nvGrpSpPr>
        <p:cNvPr id="1" name=""/>
        <p:cNvGrpSpPr/>
        <p:nvPr/>
      </p:nvGrpSpPr>
      <p:grpSpPr>
        <a:xfrm>
          <a:off x="0" y="0"/>
          <a:ext cx="0" cy="0"/>
          <a:chOff x="0" y="0"/>
          <a:chExt cx="0" cy="0"/>
        </a:xfrm>
      </p:grpSpPr>
      <p:pic>
        <p:nvPicPr>
          <p:cNvPr id="7" name="Picture 4" descr="Objectives Icon">
            <a:extLst>
              <a:ext uri="{FF2B5EF4-FFF2-40B4-BE49-F238E27FC236}">
                <a16:creationId xmlns:a16="http://schemas.microsoft.com/office/drawing/2014/main" id="{9147A5A8-D92D-B4E5-3D7F-A0589E45F7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0" y="146159"/>
            <a:ext cx="939679" cy="895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3">
            <a:extLst>
              <a:ext uri="{FF2B5EF4-FFF2-40B4-BE49-F238E27FC236}">
                <a16:creationId xmlns:a16="http://schemas.microsoft.com/office/drawing/2014/main" id="{2033EF92-E4D5-4276-7551-AF1D3EC82CA0}"/>
              </a:ext>
            </a:extLst>
          </p:cNvPr>
          <p:cNvSpPr>
            <a:spLocks noGrp="1"/>
          </p:cNvSpPr>
          <p:nvPr>
            <p:ph sz="half" idx="2" hasCustomPrompt="1"/>
          </p:nvPr>
        </p:nvSpPr>
        <p:spPr>
          <a:xfrm>
            <a:off x="838200" y="1478857"/>
            <a:ext cx="10515600" cy="4639309"/>
          </a:xfrm>
          <a:prstGeom prst="rect">
            <a:avLst/>
          </a:prstGeom>
        </p:spPr>
        <p:txBody>
          <a:bodyPr/>
          <a:lstStyle>
            <a:lvl1pPr marL="0" indent="0">
              <a:lnSpc>
                <a:spcPct val="100000"/>
              </a:lnSpc>
              <a:spcBef>
                <a:spcPts val="500"/>
              </a:spcBef>
              <a:spcAft>
                <a:spcPts val="500"/>
              </a:spcAft>
              <a:buFont typeface="Arial" panose="020B0604020202020204" pitchFamily="34" charset="0"/>
              <a:buNone/>
              <a:defRPr b="1"/>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At the end of this lesson, you will be able to:</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a:ln>
                  <a:noFill/>
                </a:ln>
                <a:solidFill>
                  <a:prstClr val="black"/>
                </a:solidFill>
                <a:effectLst/>
                <a:uLnTx/>
                <a:uFillTx/>
                <a:latin typeface="Arial"/>
                <a:ea typeface="+mn-ea"/>
                <a:cs typeface="+mn-cs"/>
              </a:rPr>
              <a:t>Level 0</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a:ln>
                <a:noFill/>
              </a:ln>
              <a:solidFill>
                <a:prstClr val="black"/>
              </a:solidFill>
              <a:effectLst/>
              <a:uLnTx/>
              <a:uFillTx/>
              <a:latin typeface="Arial"/>
              <a:ea typeface="+mn-ea"/>
              <a:cs typeface="+mn-cs"/>
            </a:endParaRPr>
          </a:p>
          <a:p>
            <a:pPr lvl="0"/>
            <a:endParaRPr lang="en-US"/>
          </a:p>
          <a:p>
            <a:pPr lvl="0"/>
            <a:endParaRPr lang="en-US"/>
          </a:p>
        </p:txBody>
      </p:sp>
      <p:sp>
        <p:nvSpPr>
          <p:cNvPr id="8" name="Rectangle 7">
            <a:extLst>
              <a:ext uri="{FF2B5EF4-FFF2-40B4-BE49-F238E27FC236}">
                <a16:creationId xmlns:a16="http://schemas.microsoft.com/office/drawing/2014/main" id="{57B58EC7-7629-12D9-5DBF-658FA277F82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C217191D-AC48-87D0-3F3C-093BBAE15283}"/>
              </a:ext>
            </a:extLst>
          </p:cNvPr>
          <p:cNvSpPr txBox="1"/>
          <p:nvPr/>
        </p:nvSpPr>
        <p:spPr>
          <a:xfrm>
            <a:off x="533400" y="422510"/>
            <a:ext cx="10820400" cy="769441"/>
          </a:xfrm>
          <a:prstGeom prst="rect">
            <a:avLst/>
          </a:prstGeom>
          <a:noFill/>
        </p:spPr>
        <p:txBody>
          <a:bodyPr wrap="square">
            <a:spAutoFit/>
          </a:bodyPr>
          <a:lstStyle/>
          <a:p>
            <a:r>
              <a:rPr kumimoji="0" lang="en-US" sz="4400" b="0" i="0" u="none" strike="noStrike" kern="1200" cap="none" spc="0" normalizeH="0" baseline="0" noProof="0" dirty="0" err="1">
                <a:ln>
                  <a:noFill/>
                </a:ln>
                <a:solidFill>
                  <a:schemeClr val="tx1"/>
                </a:solidFill>
                <a:effectLst/>
                <a:uLnTx/>
                <a:uFillTx/>
                <a:latin typeface="Franklin Gothic Medium"/>
                <a:ea typeface="+mj-ea"/>
                <a:cs typeface="+mj-cs"/>
              </a:rPr>
              <a:t>Objetivos</a:t>
            </a:r>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 de </a:t>
            </a:r>
            <a:r>
              <a:rPr kumimoji="0" lang="en-US" sz="4400" b="0" i="0" u="none" strike="noStrike" kern="1200" cap="none" spc="0" normalizeH="0" baseline="0" noProof="0" dirty="0" err="1">
                <a:ln>
                  <a:noFill/>
                </a:ln>
                <a:solidFill>
                  <a:schemeClr val="tx1"/>
                </a:solidFill>
                <a:effectLst/>
                <a:uLnTx/>
                <a:uFillTx/>
                <a:latin typeface="Franklin Gothic Medium"/>
                <a:ea typeface="+mj-ea"/>
                <a:cs typeface="+mj-cs"/>
              </a:rPr>
              <a:t>aprendizagem</a:t>
            </a:r>
            <a:endParaRPr lang="en-US" dirty="0"/>
          </a:p>
        </p:txBody>
      </p:sp>
      <p:sp>
        <p:nvSpPr>
          <p:cNvPr id="3" name="Rectangle 2">
            <a:extLst>
              <a:ext uri="{FF2B5EF4-FFF2-40B4-BE49-F238E27FC236}">
                <a16:creationId xmlns:a16="http://schemas.microsoft.com/office/drawing/2014/main" id="{337A0136-1B03-6099-5C05-5070F172209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9D51EB89-001E-3414-9EB4-98FE341421D0}"/>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43EB989F-1171-345A-294E-8AB6BC87E5BD}"/>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5943549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urveillance Cycle">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C4E0B380-D1A2-CAC7-1336-0F66821A755B}"/>
              </a:ext>
            </a:extLst>
          </p:cNvPr>
          <p:cNvSpPr txBox="1"/>
          <p:nvPr/>
        </p:nvSpPr>
        <p:spPr>
          <a:xfrm>
            <a:off x="838200" y="422510"/>
            <a:ext cx="10515600"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Public Health Surveillance Cycle</a:t>
            </a:r>
            <a:endParaRPr lang="en-US" dirty="0"/>
          </a:p>
        </p:txBody>
      </p:sp>
      <p:graphicFrame>
        <p:nvGraphicFramePr>
          <p:cNvPr id="23" name="Diagram 22">
            <a:extLst>
              <a:ext uri="{FF2B5EF4-FFF2-40B4-BE49-F238E27FC236}">
                <a16:creationId xmlns:a16="http://schemas.microsoft.com/office/drawing/2014/main" id="{6A1551D6-1F43-EA83-79C8-B30499B34285}"/>
              </a:ext>
            </a:extLst>
          </p:cNvPr>
          <p:cNvGraphicFramePr/>
          <p:nvPr>
            <p:extLst>
              <p:ext uri="{D42A27DB-BD31-4B8C-83A1-F6EECF244321}">
                <p14:modId xmlns:p14="http://schemas.microsoft.com/office/powerpoint/2010/main" val="2846529144"/>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a:extLst>
              <a:ext uri="{FF2B5EF4-FFF2-40B4-BE49-F238E27FC236}">
                <a16:creationId xmlns:a16="http://schemas.microsoft.com/office/drawing/2014/main" id="{E1E58719-FE18-0CDF-A0D4-9454D66D905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FE666BCF-E3C3-DC5C-2E21-E09A6F284ED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8E872132-9FA7-1ADF-009C-44307E893E50}"/>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AE5D55F9-E597-D539-E999-29BBB1119D30}"/>
              </a:ext>
            </a:extLst>
          </p:cNvPr>
          <p:cNvPicPr>
            <a:picLocks noChangeAspect="1"/>
          </p:cNvPicPr>
          <p:nvPr/>
        </p:nvPicPr>
        <p:blipFill>
          <a:blip r:embed="rId8"/>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0849808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Surveillance Cycle_Portugues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1E58719-FE18-0CDF-A0D4-9454D66D905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FE666BCF-E3C3-DC5C-2E21-E09A6F284ED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8E872132-9FA7-1ADF-009C-44307E893E50}"/>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AE5D55F9-E597-D539-E999-29BBB1119D30}"/>
              </a:ext>
            </a:extLst>
          </p:cNvPr>
          <p:cNvPicPr>
            <a:picLocks noChangeAspect="1"/>
          </p:cNvPicPr>
          <p:nvPr/>
        </p:nvPicPr>
        <p:blipFill>
          <a:blip r:embed="rId3"/>
          <a:stretch>
            <a:fillRect/>
          </a:stretch>
        </p:blipFill>
        <p:spPr>
          <a:xfrm>
            <a:off x="11057248" y="6241802"/>
            <a:ext cx="938147" cy="594360"/>
          </a:xfrm>
          <a:prstGeom prst="rect">
            <a:avLst/>
          </a:prstGeom>
        </p:spPr>
      </p:pic>
      <p:graphicFrame>
        <p:nvGraphicFramePr>
          <p:cNvPr id="3" name="Diagram 2">
            <a:extLst>
              <a:ext uri="{FF2B5EF4-FFF2-40B4-BE49-F238E27FC236}">
                <a16:creationId xmlns:a16="http://schemas.microsoft.com/office/drawing/2014/main" id="{F7769572-D84A-061B-E5D3-7CB274BCEE95}"/>
              </a:ext>
            </a:extLst>
          </p:cNvPr>
          <p:cNvGraphicFramePr/>
          <p:nvPr userDrawn="1">
            <p:extLst>
              <p:ext uri="{D42A27DB-BD31-4B8C-83A1-F6EECF244321}">
                <p14:modId xmlns:p14="http://schemas.microsoft.com/office/powerpoint/2010/main" val="2935008461"/>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extBox 26">
            <a:extLst>
              <a:ext uri="{FF2B5EF4-FFF2-40B4-BE49-F238E27FC236}">
                <a16:creationId xmlns:a16="http://schemas.microsoft.com/office/drawing/2014/main" id="{8E1690EA-E1E8-5E03-C3EE-414B8F78BB98}"/>
              </a:ext>
            </a:extLst>
          </p:cNvPr>
          <p:cNvSpPr txBox="1"/>
          <p:nvPr userDrawn="1"/>
        </p:nvSpPr>
        <p:spPr>
          <a:xfrm>
            <a:off x="508000" y="422510"/>
            <a:ext cx="10845800"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Ciclo de Vigilância em Saúde Pública</a:t>
            </a:r>
            <a:endParaRPr lang="en-US" sz="4400" dirty="0"/>
          </a:p>
        </p:txBody>
      </p:sp>
    </p:spTree>
    <p:extLst>
      <p:ext uri="{BB962C8B-B14F-4D97-AF65-F5344CB8AC3E}">
        <p14:creationId xmlns:p14="http://schemas.microsoft.com/office/powerpoint/2010/main" val="28604676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urveillance Cycle + Monitor">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6A95945-1B4F-18A0-3591-216AE73B49D2}"/>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11FA2A8-4F58-8C97-B6A6-7AD9C4742C1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DD18A9FF-D000-A272-6125-FC21A3FDE535}"/>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9" name="Picture 8">
            <a:extLst>
              <a:ext uri="{FF2B5EF4-FFF2-40B4-BE49-F238E27FC236}">
                <a16:creationId xmlns:a16="http://schemas.microsoft.com/office/drawing/2014/main" id="{A7F95D9B-CFED-7F08-7896-E2D9DAE99B80}"/>
              </a:ext>
            </a:extLst>
          </p:cNvPr>
          <p:cNvPicPr>
            <a:picLocks noChangeAspect="1"/>
          </p:cNvPicPr>
          <p:nvPr/>
        </p:nvPicPr>
        <p:blipFill>
          <a:blip r:embed="rId3"/>
          <a:stretch>
            <a:fillRect/>
          </a:stretch>
        </p:blipFill>
        <p:spPr>
          <a:xfrm>
            <a:off x="11057248" y="6241802"/>
            <a:ext cx="938147" cy="594360"/>
          </a:xfrm>
          <a:prstGeom prst="rect">
            <a:avLst/>
          </a:prstGeom>
        </p:spPr>
      </p:pic>
      <p:sp>
        <p:nvSpPr>
          <p:cNvPr id="11" name="TextBox 26">
            <a:extLst>
              <a:ext uri="{FF2B5EF4-FFF2-40B4-BE49-F238E27FC236}">
                <a16:creationId xmlns:a16="http://schemas.microsoft.com/office/drawing/2014/main" id="{470A134B-3939-95FA-9A3D-CE24D2D3842E}"/>
              </a:ext>
            </a:extLst>
          </p:cNvPr>
          <p:cNvSpPr txBox="1"/>
          <p:nvPr userDrawn="1"/>
        </p:nvSpPr>
        <p:spPr>
          <a:xfrm>
            <a:off x="524933" y="422510"/>
            <a:ext cx="10828867"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Ciclo de Vigilância em Saúde Pública</a:t>
            </a:r>
            <a:endParaRPr lang="en-US" dirty="0"/>
          </a:p>
        </p:txBody>
      </p:sp>
      <p:sp>
        <p:nvSpPr>
          <p:cNvPr id="12" name="Oval 11">
            <a:extLst>
              <a:ext uri="{FF2B5EF4-FFF2-40B4-BE49-F238E27FC236}">
                <a16:creationId xmlns:a16="http://schemas.microsoft.com/office/drawing/2014/main" id="{25DEF6FB-C892-12D8-26C4-FA39D7E2DD34}"/>
              </a:ext>
            </a:extLst>
          </p:cNvPr>
          <p:cNvSpPr/>
          <p:nvPr userDrawn="1"/>
        </p:nvSpPr>
        <p:spPr>
          <a:xfrm>
            <a:off x="3057525" y="1857375"/>
            <a:ext cx="6486525" cy="4100513"/>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3" name="Diagram 2">
            <a:extLst>
              <a:ext uri="{FF2B5EF4-FFF2-40B4-BE49-F238E27FC236}">
                <a16:creationId xmlns:a16="http://schemas.microsoft.com/office/drawing/2014/main" id="{4AA38987-984C-77D7-C565-1ECE887557A3}"/>
              </a:ext>
            </a:extLst>
          </p:cNvPr>
          <p:cNvGraphicFramePr/>
          <p:nvPr userDrawn="1">
            <p:extLst>
              <p:ext uri="{D42A27DB-BD31-4B8C-83A1-F6EECF244321}">
                <p14:modId xmlns:p14="http://schemas.microsoft.com/office/powerpoint/2010/main" val="721217360"/>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4" name="TextBox 9">
            <a:extLst>
              <a:ext uri="{FF2B5EF4-FFF2-40B4-BE49-F238E27FC236}">
                <a16:creationId xmlns:a16="http://schemas.microsoft.com/office/drawing/2014/main" id="{4BED7B25-BDEF-CC61-166C-B9F3DABF3FAB}"/>
              </a:ext>
            </a:extLst>
          </p:cNvPr>
          <p:cNvSpPr txBox="1"/>
          <p:nvPr userDrawn="1"/>
        </p:nvSpPr>
        <p:spPr>
          <a:xfrm>
            <a:off x="3395228" y="3353633"/>
            <a:ext cx="5811117" cy="1107996"/>
          </a:xfrm>
          <a:prstGeom prst="rect">
            <a:avLst/>
          </a:prstGeom>
          <a:noFill/>
        </p:spPr>
        <p:txBody>
          <a:bodyPr wrap="square" rtlCol="0">
            <a:spAutoFit/>
          </a:bodyPr>
          <a:lstStyle/>
          <a:p>
            <a:pPr algn="ctr"/>
            <a:r>
              <a:rPr lang="en-US" sz="6600" b="1" dirty="0">
                <a:solidFill>
                  <a:srgbClr val="00943B"/>
                </a:solidFill>
                <a:latin typeface="+mn-lt"/>
              </a:rPr>
              <a:t>MONITORAR</a:t>
            </a:r>
          </a:p>
        </p:txBody>
      </p:sp>
    </p:spTree>
    <p:extLst>
      <p:ext uri="{BB962C8B-B14F-4D97-AF65-F5344CB8AC3E}">
        <p14:creationId xmlns:p14="http://schemas.microsoft.com/office/powerpoint/2010/main" val="4153038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Surveillance Cycle + Monitor Portugues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6A95945-1B4F-18A0-3591-216AE73B49D2}"/>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11FA2A8-4F58-8C97-B6A6-7AD9C4742C1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DD18A9FF-D000-A272-6125-FC21A3FDE535}"/>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9" name="Picture 8">
            <a:extLst>
              <a:ext uri="{FF2B5EF4-FFF2-40B4-BE49-F238E27FC236}">
                <a16:creationId xmlns:a16="http://schemas.microsoft.com/office/drawing/2014/main" id="{A7F95D9B-CFED-7F08-7896-E2D9DAE99B80}"/>
              </a:ext>
            </a:extLst>
          </p:cNvPr>
          <p:cNvPicPr>
            <a:picLocks noChangeAspect="1"/>
          </p:cNvPicPr>
          <p:nvPr/>
        </p:nvPicPr>
        <p:blipFill>
          <a:blip r:embed="rId3"/>
          <a:stretch>
            <a:fillRect/>
          </a:stretch>
        </p:blipFill>
        <p:spPr>
          <a:xfrm>
            <a:off x="11057248" y="6241802"/>
            <a:ext cx="938147" cy="594360"/>
          </a:xfrm>
          <a:prstGeom prst="rect">
            <a:avLst/>
          </a:prstGeom>
        </p:spPr>
      </p:pic>
      <p:sp>
        <p:nvSpPr>
          <p:cNvPr id="15" name="TextBox 26">
            <a:extLst>
              <a:ext uri="{FF2B5EF4-FFF2-40B4-BE49-F238E27FC236}">
                <a16:creationId xmlns:a16="http://schemas.microsoft.com/office/drawing/2014/main" id="{3B04AC03-2A0B-170B-B293-F079E427CBD9}"/>
              </a:ext>
            </a:extLst>
          </p:cNvPr>
          <p:cNvSpPr txBox="1"/>
          <p:nvPr userDrawn="1"/>
        </p:nvSpPr>
        <p:spPr>
          <a:xfrm>
            <a:off x="524933" y="422510"/>
            <a:ext cx="10828867"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Ciclo de Vigilância em Saúde Pública</a:t>
            </a:r>
            <a:endParaRPr lang="en-US" dirty="0"/>
          </a:p>
        </p:txBody>
      </p:sp>
      <p:sp>
        <p:nvSpPr>
          <p:cNvPr id="16" name="Oval 15">
            <a:extLst>
              <a:ext uri="{FF2B5EF4-FFF2-40B4-BE49-F238E27FC236}">
                <a16:creationId xmlns:a16="http://schemas.microsoft.com/office/drawing/2014/main" id="{F8ED13BF-E4FA-88F3-A2EC-D5CF7281E8F0}"/>
              </a:ext>
            </a:extLst>
          </p:cNvPr>
          <p:cNvSpPr/>
          <p:nvPr userDrawn="1"/>
        </p:nvSpPr>
        <p:spPr>
          <a:xfrm>
            <a:off x="3057525" y="1857375"/>
            <a:ext cx="6486525" cy="4100513"/>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7" name="Diagram 2">
            <a:extLst>
              <a:ext uri="{FF2B5EF4-FFF2-40B4-BE49-F238E27FC236}">
                <a16:creationId xmlns:a16="http://schemas.microsoft.com/office/drawing/2014/main" id="{FABA481C-1313-8686-3BCB-6B8C12791A43}"/>
              </a:ext>
            </a:extLst>
          </p:cNvPr>
          <p:cNvGraphicFramePr/>
          <p:nvPr userDrawn="1">
            <p:extLst>
              <p:ext uri="{D42A27DB-BD31-4B8C-83A1-F6EECF244321}">
                <p14:modId xmlns:p14="http://schemas.microsoft.com/office/powerpoint/2010/main" val="721217360"/>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8" name="TextBox 9">
            <a:extLst>
              <a:ext uri="{FF2B5EF4-FFF2-40B4-BE49-F238E27FC236}">
                <a16:creationId xmlns:a16="http://schemas.microsoft.com/office/drawing/2014/main" id="{3AA50DC9-53AE-9E29-5385-68F3299F8191}"/>
              </a:ext>
            </a:extLst>
          </p:cNvPr>
          <p:cNvSpPr txBox="1"/>
          <p:nvPr userDrawn="1"/>
        </p:nvSpPr>
        <p:spPr>
          <a:xfrm>
            <a:off x="3395228" y="3353633"/>
            <a:ext cx="5811117" cy="1107996"/>
          </a:xfrm>
          <a:prstGeom prst="rect">
            <a:avLst/>
          </a:prstGeom>
          <a:noFill/>
        </p:spPr>
        <p:txBody>
          <a:bodyPr wrap="square" rtlCol="0">
            <a:spAutoFit/>
          </a:bodyPr>
          <a:lstStyle/>
          <a:p>
            <a:pPr algn="ctr"/>
            <a:r>
              <a:rPr lang="en-US" sz="6600" b="1" dirty="0">
                <a:solidFill>
                  <a:srgbClr val="00943B"/>
                </a:solidFill>
                <a:latin typeface="+mn-lt"/>
              </a:rPr>
              <a:t>MONITORAR</a:t>
            </a:r>
          </a:p>
        </p:txBody>
      </p:sp>
    </p:spTree>
    <p:extLst>
      <p:ext uri="{BB962C8B-B14F-4D97-AF65-F5344CB8AC3E}">
        <p14:creationId xmlns:p14="http://schemas.microsoft.com/office/powerpoint/2010/main" val="2580688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Discovery_Dialogue">
    <p:spTree>
      <p:nvGrpSpPr>
        <p:cNvPr id="1" name=""/>
        <p:cNvGrpSpPr/>
        <p:nvPr/>
      </p:nvGrpSpPr>
      <p:grpSpPr>
        <a:xfrm>
          <a:off x="0" y="0"/>
          <a:ext cx="0" cy="0"/>
          <a:chOff x="0" y="0"/>
          <a:chExt cx="0" cy="0"/>
        </a:xfrm>
      </p:grpSpPr>
      <p:pic>
        <p:nvPicPr>
          <p:cNvPr id="8" name="Picture 5" descr="Discovery Dialogue ">
            <a:extLst>
              <a:ext uri="{FF2B5EF4-FFF2-40B4-BE49-F238E27FC236}">
                <a16:creationId xmlns:a16="http://schemas.microsoft.com/office/drawing/2014/main" id="{CDFA0117-4129-C330-FEBE-24C8668D61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1" y="146159"/>
            <a:ext cx="939678" cy="939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a:extLst>
              <a:ext uri="{FF2B5EF4-FFF2-40B4-BE49-F238E27FC236}">
                <a16:creationId xmlns:a16="http://schemas.microsoft.com/office/drawing/2014/main" id="{94AE688D-D5E1-F6F4-EACC-630908F1B2AB}"/>
              </a:ext>
            </a:extLst>
          </p:cNvPr>
          <p:cNvSpPr>
            <a:spLocks noGrp="1"/>
          </p:cNvSpPr>
          <p:nvPr>
            <p:ph type="title"/>
          </p:nvPr>
        </p:nvSpPr>
        <p:spPr>
          <a:xfrm>
            <a:off x="838200" y="457200"/>
            <a:ext cx="9752215" cy="800100"/>
          </a:xfrm>
          <a:prstGeom prst="rect">
            <a:avLst/>
          </a:prstGeom>
        </p:spPr>
        <p:txBody>
          <a:body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BE3BCCD1-CBDB-B768-424C-657C82067548}"/>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7" name="Rectangle 6">
            <a:extLst>
              <a:ext uri="{FF2B5EF4-FFF2-40B4-BE49-F238E27FC236}">
                <a16:creationId xmlns:a16="http://schemas.microsoft.com/office/drawing/2014/main" id="{F0310963-AC01-4579-B570-C8CE6E846F94}"/>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B5FD2873-8152-A97C-05E1-5BAA30214544}"/>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E16F905B-FA46-9E15-5E84-F20DBC57262B}"/>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83489529-E55F-B5D2-2D02-64FE512A5153}"/>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6041085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Discovery_Dialogue">
    <p:spTree>
      <p:nvGrpSpPr>
        <p:cNvPr id="1" name=""/>
        <p:cNvGrpSpPr/>
        <p:nvPr/>
      </p:nvGrpSpPr>
      <p:grpSpPr>
        <a:xfrm>
          <a:off x="0" y="0"/>
          <a:ext cx="0" cy="0"/>
          <a:chOff x="0" y="0"/>
          <a:chExt cx="0" cy="0"/>
        </a:xfrm>
      </p:grpSpPr>
      <p:pic>
        <p:nvPicPr>
          <p:cNvPr id="8" name="Picture 5" descr="Discovery Dialogue ">
            <a:extLst>
              <a:ext uri="{FF2B5EF4-FFF2-40B4-BE49-F238E27FC236}">
                <a16:creationId xmlns:a16="http://schemas.microsoft.com/office/drawing/2014/main" id="{CDFA0117-4129-C330-FEBE-24C8668D61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1" y="146159"/>
            <a:ext cx="939678" cy="939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a:extLst>
              <a:ext uri="{FF2B5EF4-FFF2-40B4-BE49-F238E27FC236}">
                <a16:creationId xmlns:a16="http://schemas.microsoft.com/office/drawing/2014/main" id="{94AE688D-D5E1-F6F4-EACC-630908F1B2AB}"/>
              </a:ext>
            </a:extLst>
          </p:cNvPr>
          <p:cNvSpPr>
            <a:spLocks noGrp="1"/>
          </p:cNvSpPr>
          <p:nvPr>
            <p:ph type="title"/>
          </p:nvPr>
        </p:nvSpPr>
        <p:spPr>
          <a:xfrm>
            <a:off x="533400" y="381000"/>
            <a:ext cx="9752215" cy="800100"/>
          </a:xfrm>
          <a:prstGeom prst="rect">
            <a:avLst/>
          </a:prstGeom>
          <a:solidFill>
            <a:srgbClr val="E7C2F6"/>
          </a:solidFill>
          <a:ln>
            <a:noFill/>
          </a:ln>
        </p:spPr>
        <p:txBody>
          <a:bodyPr/>
          <a:lstStyle/>
          <a:p>
            <a:r>
              <a:rPr lang="en-US" dirty="0"/>
              <a:t>Click to edit Master title style</a:t>
            </a:r>
          </a:p>
        </p:txBody>
      </p:sp>
      <p:sp>
        <p:nvSpPr>
          <p:cNvPr id="6" name="Content Placeholder 3">
            <a:extLst>
              <a:ext uri="{FF2B5EF4-FFF2-40B4-BE49-F238E27FC236}">
                <a16:creationId xmlns:a16="http://schemas.microsoft.com/office/drawing/2014/main" id="{BE3BCCD1-CBDB-B768-424C-657C82067548}"/>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7" name="Rectangle 6">
            <a:extLst>
              <a:ext uri="{FF2B5EF4-FFF2-40B4-BE49-F238E27FC236}">
                <a16:creationId xmlns:a16="http://schemas.microsoft.com/office/drawing/2014/main" id="{E873DDE5-43DB-6819-60A1-F3D03D0BB97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C3E91E8D-034D-93A4-BF8D-2AE79CF3689C}"/>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CB21F133-A657-4C3A-8C25-6EE6CF8F8125}"/>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395A6E8D-7399-87ED-5775-F6B9EABC719D}"/>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720634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Activ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hasCustomPrompt="1"/>
          </p:nvPr>
        </p:nvSpPr>
        <p:spPr>
          <a:xfrm>
            <a:off x="838200" y="457200"/>
            <a:ext cx="9752215" cy="800100"/>
          </a:xfrm>
          <a:prstGeom prst="rect">
            <a:avLst/>
          </a:prstGeom>
        </p:spPr>
        <p:txBody>
          <a:bodyPr/>
          <a:lstStyle>
            <a:lvl1pPr>
              <a:defRPr/>
            </a:lvl1pPr>
          </a:lstStyle>
          <a:p>
            <a:r>
              <a:rPr lang="en-US" dirty="0"/>
              <a:t>Exercise X.XX</a:t>
            </a:r>
          </a:p>
        </p:txBody>
      </p:sp>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7BC5F78B-F129-F09F-12E9-7055CEFAB7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BF5FD15B-5221-B042-3376-0C208EFC76B2}"/>
              </a:ext>
            </a:extLst>
          </p:cNvPr>
          <p:cNvSpPr txBox="1"/>
          <p:nvPr/>
        </p:nvSpPr>
        <p:spPr>
          <a:xfrm>
            <a:off x="1007013" y="2951946"/>
            <a:ext cx="10177974" cy="954107"/>
          </a:xfrm>
          <a:prstGeom prst="rect">
            <a:avLst/>
          </a:prstGeom>
          <a:noFill/>
          <a:ln w="38100">
            <a:solidFill>
              <a:srgbClr val="001402"/>
            </a:solidFill>
          </a:ln>
        </p:spPr>
        <p:txBody>
          <a:bodyPr wrap="square" rtlCol="0">
            <a:spAutoFit/>
          </a:bodyPr>
          <a:lstStyle/>
          <a:p>
            <a:pPr algn="ctr"/>
            <a:r>
              <a:rPr lang="en-US" sz="2800" dirty="0"/>
              <a:t>To complete the exercise, </a:t>
            </a:r>
          </a:p>
          <a:p>
            <a:pPr algn="ctr"/>
            <a:r>
              <a:rPr lang="en-US" sz="2800" dirty="0"/>
              <a:t>please turn to your Participant Exercise Book.</a:t>
            </a:r>
            <a:endParaRPr lang="en-US" sz="2800" strike="sngStrike" dirty="0"/>
          </a:p>
        </p:txBody>
      </p:sp>
      <p:sp>
        <p:nvSpPr>
          <p:cNvPr id="4" name="Rectangle 3">
            <a:extLst>
              <a:ext uri="{FF2B5EF4-FFF2-40B4-BE49-F238E27FC236}">
                <a16:creationId xmlns:a16="http://schemas.microsoft.com/office/drawing/2014/main" id="{C7FBA9CF-C98F-1F1B-D8B6-CBADD58EF832}"/>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076D6A8C-B61F-6D09-4254-7FF12FB98C64}"/>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83BC1284-77BC-F5D6-B3D6-86D806320FAC}"/>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7474032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Activity_Portugues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hasCustomPrompt="1"/>
          </p:nvPr>
        </p:nvSpPr>
        <p:spPr>
          <a:xfrm>
            <a:off x="457200" y="457200"/>
            <a:ext cx="9980815" cy="800100"/>
          </a:xfrm>
          <a:prstGeom prst="rect">
            <a:avLst/>
          </a:prstGeom>
        </p:spPr>
        <p:txBody>
          <a:bodyPr/>
          <a:lstStyle>
            <a:lvl1pPr>
              <a:defRPr/>
            </a:lvl1pPr>
          </a:lstStyle>
          <a:p>
            <a:r>
              <a:rPr lang="en-US" dirty="0"/>
              <a:t>Exercise X.XX</a:t>
            </a:r>
          </a:p>
        </p:txBody>
      </p:sp>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7BC5F78B-F129-F09F-12E9-7055CEFAB7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BF5FD15B-5221-B042-3376-0C208EFC76B2}"/>
              </a:ext>
            </a:extLst>
          </p:cNvPr>
          <p:cNvSpPr txBox="1"/>
          <p:nvPr/>
        </p:nvSpPr>
        <p:spPr>
          <a:xfrm>
            <a:off x="1007013" y="2951946"/>
            <a:ext cx="10177974" cy="954107"/>
          </a:xfrm>
          <a:prstGeom prst="rect">
            <a:avLst/>
          </a:prstGeom>
          <a:noFill/>
          <a:ln w="38100">
            <a:solidFill>
              <a:srgbClr val="001402"/>
            </a:solidFill>
          </a:ln>
        </p:spPr>
        <p:txBody>
          <a:bodyPr wrap="square" rtlCol="0">
            <a:spAutoFit/>
          </a:bodyPr>
          <a:lstStyle/>
          <a:p>
            <a:pPr algn="ctr"/>
            <a:r>
              <a:rPr lang="pt-BR" sz="2800" dirty="0"/>
              <a:t>Para completar o exercício, consulte o seu Caderno de Exercícios do Participante.</a:t>
            </a:r>
            <a:endParaRPr lang="en-US" sz="2800" strike="sngStrike" dirty="0"/>
          </a:p>
        </p:txBody>
      </p:sp>
      <p:sp>
        <p:nvSpPr>
          <p:cNvPr id="4" name="Rectangle 3">
            <a:extLst>
              <a:ext uri="{FF2B5EF4-FFF2-40B4-BE49-F238E27FC236}">
                <a16:creationId xmlns:a16="http://schemas.microsoft.com/office/drawing/2014/main" id="{C7FBA9CF-C98F-1F1B-D8B6-CBADD58EF832}"/>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076D6A8C-B61F-6D09-4254-7FF12FB98C64}"/>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83BC1284-77BC-F5D6-B3D6-86D806320FAC}"/>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4817662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dirty="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C8E0E470-0C04-CD4C-666A-67502DF04E7C}"/>
              </a:ext>
            </a:extLst>
          </p:cNvPr>
          <p:cNvSpPr txBox="1"/>
          <p:nvPr/>
        </p:nvSpPr>
        <p:spPr>
          <a:xfrm>
            <a:off x="518160" y="3851013"/>
            <a:ext cx="645133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3600" i="1" dirty="0">
                <a:solidFill>
                  <a:srgbClr val="109648"/>
                </a:solidFill>
                <a:latin typeface="Franklin Gothic Medium" panose="020B0603020102020204" pitchFamily="34" charset="0"/>
              </a:rPr>
              <a:t>Using a One Health Approach</a:t>
            </a:r>
            <a:endParaRPr kumimoji="0" lang="en-US" sz="3600" b="0" i="1" u="none" strike="noStrike" kern="1200" cap="none" spc="0" normalizeH="0" baseline="0" noProof="0" dirty="0">
              <a:ln>
                <a:noFill/>
              </a:ln>
              <a:solidFill>
                <a:srgbClr val="109648"/>
              </a:solidFill>
              <a:effectLst/>
              <a:uLnTx/>
              <a:uFillTx/>
              <a:latin typeface="Franklin Gothic Medium" panose="020B0603020102020204" pitchFamily="34" charset="0"/>
              <a:ea typeface="+mn-ea"/>
              <a:cs typeface="+mn-cs"/>
            </a:endParaRPr>
          </a:p>
        </p:txBody>
      </p:sp>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dirty="0"/>
              <a:t>Title</a:t>
            </a:r>
          </a:p>
        </p:txBody>
      </p:sp>
      <p:sp>
        <p:nvSpPr>
          <p:cNvPr id="14" name="Text Placeholder 3">
            <a:extLst>
              <a:ext uri="{FF2B5EF4-FFF2-40B4-BE49-F238E27FC236}">
                <a16:creationId xmlns:a16="http://schemas.microsoft.com/office/drawing/2014/main" id="{0A4CD0BD-F2A5-9DCC-DF01-52B7349057C5}"/>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dirty="0"/>
              <a:t>Workshop #</a:t>
            </a:r>
          </a:p>
        </p:txBody>
      </p:sp>
      <p:pic>
        <p:nvPicPr>
          <p:cNvPr id="9" name="Picture 8">
            <a:extLst>
              <a:ext uri="{FF2B5EF4-FFF2-40B4-BE49-F238E27FC236}">
                <a16:creationId xmlns:a16="http://schemas.microsoft.com/office/drawing/2014/main" id="{1029E049-DE89-B63F-B8F6-6A84D539278C}"/>
              </a:ext>
            </a:extLst>
          </p:cNvPr>
          <p:cNvPicPr>
            <a:picLocks noChangeAspect="1"/>
          </p:cNvPicPr>
          <p:nvPr/>
        </p:nvPicPr>
        <p:blipFill>
          <a:blip r:embed="rId3"/>
          <a:stretch>
            <a:fillRect/>
          </a:stretch>
        </p:blipFill>
        <p:spPr>
          <a:xfrm>
            <a:off x="10230534" y="279657"/>
            <a:ext cx="1443306" cy="914400"/>
          </a:xfrm>
          <a:prstGeom prst="rect">
            <a:avLst/>
          </a:prstGeom>
        </p:spPr>
      </p:pic>
      <p:pic>
        <p:nvPicPr>
          <p:cNvPr id="15" name="Picture 14">
            <a:extLst>
              <a:ext uri="{FF2B5EF4-FFF2-40B4-BE49-F238E27FC236}">
                <a16:creationId xmlns:a16="http://schemas.microsoft.com/office/drawing/2014/main" id="{5B8725D3-C7D0-0F7C-BF19-27163F73E385}"/>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Tree>
    <p:extLst>
      <p:ext uri="{BB962C8B-B14F-4D97-AF65-F5344CB8AC3E}">
        <p14:creationId xmlns:p14="http://schemas.microsoft.com/office/powerpoint/2010/main" val="11907245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Activity_Blank">
    <p:spTree>
      <p:nvGrpSpPr>
        <p:cNvPr id="1" name=""/>
        <p:cNvGrpSpPr/>
        <p:nvPr/>
      </p:nvGrpSpPr>
      <p:grpSpPr>
        <a:xfrm>
          <a:off x="0" y="0"/>
          <a:ext cx="0" cy="0"/>
          <a:chOff x="0" y="0"/>
          <a:chExt cx="0" cy="0"/>
        </a:xfrm>
      </p:grpSpPr>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10" name="Title 1">
            <a:extLst>
              <a:ext uri="{FF2B5EF4-FFF2-40B4-BE49-F238E27FC236}">
                <a16:creationId xmlns:a16="http://schemas.microsoft.com/office/drawing/2014/main" id="{8B813282-141B-B4DD-80BD-8C256489A7C0}"/>
              </a:ext>
            </a:extLst>
          </p:cNvPr>
          <p:cNvSpPr>
            <a:spLocks noGrp="1"/>
          </p:cNvSpPr>
          <p:nvPr>
            <p:ph type="title"/>
          </p:nvPr>
        </p:nvSpPr>
        <p:spPr>
          <a:xfrm>
            <a:off x="838200" y="447675"/>
            <a:ext cx="9752215" cy="800100"/>
          </a:xfrm>
          <a:prstGeom prst="rect">
            <a:avLst/>
          </a:prstGeom>
          <a:noFill/>
        </p:spPr>
        <p:txBody>
          <a:bodyPr/>
          <a:lstStyle/>
          <a:p>
            <a:r>
              <a:rPr lang="en-US"/>
              <a:t>Click to edit Master title style</a:t>
            </a:r>
            <a:endParaRPr lang="en-US" dirty="0"/>
          </a:p>
        </p:txBody>
      </p:sp>
      <p:sp>
        <p:nvSpPr>
          <p:cNvPr id="2" name="Rectangle 1">
            <a:extLst>
              <a:ext uri="{FF2B5EF4-FFF2-40B4-BE49-F238E27FC236}">
                <a16:creationId xmlns:a16="http://schemas.microsoft.com/office/drawing/2014/main" id="{64FC30EE-4E25-6C7E-8377-6A46BC2365C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6D2FF57C-9C69-54AF-F8B2-BEBC7258011D}"/>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9DE2D5C3-86B4-2021-98BF-0CEE5CDD82E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529D48D4-75C8-59B7-3925-F10675A6BA0A}"/>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2801265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Activity_Answer">
    <p:spTree>
      <p:nvGrpSpPr>
        <p:cNvPr id="1" name=""/>
        <p:cNvGrpSpPr/>
        <p:nvPr/>
      </p:nvGrpSpPr>
      <p:grpSpPr>
        <a:xfrm>
          <a:off x="0" y="0"/>
          <a:ext cx="0" cy="0"/>
          <a:chOff x="0" y="0"/>
          <a:chExt cx="0" cy="0"/>
        </a:xfrm>
      </p:grpSpPr>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10" name="Title 1">
            <a:extLst>
              <a:ext uri="{FF2B5EF4-FFF2-40B4-BE49-F238E27FC236}">
                <a16:creationId xmlns:a16="http://schemas.microsoft.com/office/drawing/2014/main" id="{8B813282-141B-B4DD-80BD-8C256489A7C0}"/>
              </a:ext>
            </a:extLst>
          </p:cNvPr>
          <p:cNvSpPr>
            <a:spLocks noGrp="1"/>
          </p:cNvSpPr>
          <p:nvPr>
            <p:ph type="title"/>
          </p:nvPr>
        </p:nvSpPr>
        <p:spPr>
          <a:xfrm>
            <a:off x="457200" y="381000"/>
            <a:ext cx="9980815" cy="800100"/>
          </a:xfrm>
          <a:prstGeom prst="rect">
            <a:avLst/>
          </a:prstGeom>
          <a:solidFill>
            <a:schemeClr val="accent4">
              <a:lumMod val="40000"/>
              <a:lumOff val="60000"/>
            </a:schemeClr>
          </a:solidFill>
        </p:spPr>
        <p:txBody>
          <a:bodyPr/>
          <a:lstStyle/>
          <a:p>
            <a:r>
              <a:rPr lang="en-US" dirty="0"/>
              <a:t>Click to edit Master title style</a:t>
            </a:r>
          </a:p>
        </p:txBody>
      </p:sp>
      <p:sp>
        <p:nvSpPr>
          <p:cNvPr id="2" name="Rectangle 1">
            <a:extLst>
              <a:ext uri="{FF2B5EF4-FFF2-40B4-BE49-F238E27FC236}">
                <a16:creationId xmlns:a16="http://schemas.microsoft.com/office/drawing/2014/main" id="{64FC30EE-4E25-6C7E-8377-6A46BC2365C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A04CD4AB-5899-EC47-36C7-6280531A5123}"/>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E363DF97-FB46-826E-889B-427B7A0F5A71}"/>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4DDACD0-D5A9-DCEA-75C8-7066B6E38E85}"/>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3355687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One Heal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457200"/>
            <a:ext cx="9752215" cy="800100"/>
          </a:xfrm>
          <a:prstGeom prst="rect">
            <a:avLst/>
          </a:prstGeom>
        </p:spPr>
        <p:txBody>
          <a:bodyPr/>
          <a:lstStyle/>
          <a:p>
            <a:r>
              <a:rPr lang="en-US"/>
              <a:t>Click to edit Master title style</a:t>
            </a:r>
            <a:endParaRPr lang="en-US" dirty="0"/>
          </a:p>
        </p:txBody>
      </p:sp>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pic>
        <p:nvPicPr>
          <p:cNvPr id="8" name="Picture 7" descr="A picture containing vector graphics&#10;&#10;Description automatically generated">
            <a:extLst>
              <a:ext uri="{FF2B5EF4-FFF2-40B4-BE49-F238E27FC236}">
                <a16:creationId xmlns:a16="http://schemas.microsoft.com/office/drawing/2014/main" id="{56497B94-BA8A-615F-A310-69C10004D182}"/>
              </a:ext>
            </a:extLst>
          </p:cNvPr>
          <p:cNvPicPr>
            <a:picLocks noChangeAspect="1"/>
          </p:cNvPicPr>
          <p:nvPr/>
        </p:nvPicPr>
        <p:blipFill>
          <a:blip r:embed="rId2"/>
          <a:stretch>
            <a:fillRect/>
          </a:stretch>
        </p:blipFill>
        <p:spPr>
          <a:xfrm>
            <a:off x="10472404" y="128052"/>
            <a:ext cx="1223563" cy="1223563"/>
          </a:xfrm>
          <a:prstGeom prst="rect">
            <a:avLst/>
          </a:prstGeom>
        </p:spPr>
      </p:pic>
      <p:sp>
        <p:nvSpPr>
          <p:cNvPr id="9" name="Rectangle 8">
            <a:extLst>
              <a:ext uri="{FF2B5EF4-FFF2-40B4-BE49-F238E27FC236}">
                <a16:creationId xmlns:a16="http://schemas.microsoft.com/office/drawing/2014/main" id="{63726634-4910-673A-DA30-7686280E4599}"/>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7D0720C-6B77-83E2-40D2-CB855EA83DBC}"/>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14530E1F-7EF0-EEAA-1E8F-7973FCEE4A4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E001A98-CD2F-BF37-8BDB-E6F388E6DE03}"/>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7339731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Only 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F023CA-73B6-B91A-F8EC-8CF0CB10C79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itle 1">
            <a:extLst>
              <a:ext uri="{FF2B5EF4-FFF2-40B4-BE49-F238E27FC236}">
                <a16:creationId xmlns:a16="http://schemas.microsoft.com/office/drawing/2014/main" id="{9243F1E9-ADA9-6E2A-AB31-594A70AC2046}"/>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3" name="Rectangle 2">
            <a:extLst>
              <a:ext uri="{FF2B5EF4-FFF2-40B4-BE49-F238E27FC236}">
                <a16:creationId xmlns:a16="http://schemas.microsoft.com/office/drawing/2014/main" id="{B1111021-4F1D-405C-4F10-B31870C589B9}"/>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FBAE977D-16C7-AAB2-4AEB-EB1089E4B5D0}"/>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428FD81-DF63-DFE0-3655-40CF22A2E4FB}"/>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7991502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Only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endParaRPr lang="en-US" dirty="0"/>
          </a:p>
        </p:txBody>
      </p:sp>
      <p:sp>
        <p:nvSpPr>
          <p:cNvPr id="7" name="Rectangle 6">
            <a:extLst>
              <a:ext uri="{FF2B5EF4-FFF2-40B4-BE49-F238E27FC236}">
                <a16:creationId xmlns:a16="http://schemas.microsoft.com/office/drawing/2014/main" id="{92770386-F95F-461A-72F1-871066C9B939}"/>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3D9761C-B841-0BFC-50E3-32FA1F43FA79}"/>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62C4FA01-299B-BC8D-9C36-8E7D368F7794}"/>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2A409412-CFCD-F3FF-71D8-427A4908DB6F}"/>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698996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19B4A-B8B6-989A-D46E-007108FA7F85}"/>
              </a:ext>
            </a:extLst>
          </p:cNvPr>
          <p:cNvSpPr>
            <a:spLocks noGrp="1"/>
          </p:cNvSpPr>
          <p:nvPr>
            <p:ph type="title"/>
          </p:nvPr>
        </p:nvSpPr>
        <p:spPr>
          <a:xfrm>
            <a:off x="839788" y="365125"/>
            <a:ext cx="10515600" cy="82391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68267ED3-C392-EC61-3599-169B8475B942}"/>
              </a:ext>
            </a:extLst>
          </p:cNvPr>
          <p:cNvSpPr>
            <a:spLocks noGrp="1"/>
          </p:cNvSpPr>
          <p:nvPr>
            <p:ph type="body" idx="1"/>
          </p:nvPr>
        </p:nvSpPr>
        <p:spPr>
          <a:xfrm>
            <a:off x="838200" y="1473345"/>
            <a:ext cx="5157787" cy="52171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EC667D-414C-9FC8-B69F-22627A5DD04A}"/>
              </a:ext>
            </a:extLst>
          </p:cNvPr>
          <p:cNvSpPr>
            <a:spLocks noGrp="1"/>
          </p:cNvSpPr>
          <p:nvPr>
            <p:ph sz="half" idx="2" hasCustomPrompt="1"/>
          </p:nvPr>
        </p:nvSpPr>
        <p:spPr>
          <a:xfrm>
            <a:off x="838200" y="2111433"/>
            <a:ext cx="5157787" cy="4031672"/>
          </a:xfrm>
          <a:prstGeom prst="rect">
            <a:avLst/>
          </a:prstGeom>
        </p:spPr>
        <p:txBody>
          <a:bodyPr/>
          <a:lstStyle>
            <a:lvl1pPr>
              <a:defRPr/>
            </a:lvl1pPr>
            <a:lvl2pPr marL="685800" indent="-228600">
              <a:buClr>
                <a:srgbClr val="109648"/>
              </a:buClr>
              <a:buFont typeface="Wingdings" panose="05000000000000000000" pitchFamily="2" charset="2"/>
              <a:buChar char="§"/>
              <a:defRPr/>
            </a:lvl2pPr>
            <a:lvl3pPr marL="1143000" indent="-228600">
              <a:buClr>
                <a:srgbClr val="109648"/>
              </a:buClr>
              <a:buFont typeface="Arial" panose="020B0604020202020204" pitchFamily="34" charset="0"/>
              <a:buChar char="‒"/>
              <a:defRPr/>
            </a:lvl3pPr>
            <a:lvl4pPr>
              <a:buClr>
                <a:srgbClr val="109648"/>
              </a:buClr>
              <a:defRPr/>
            </a:lvl4pPr>
            <a:lvl5pPr marL="2057400" indent="-228600">
              <a:buClr>
                <a:srgbClr val="109648"/>
              </a:buClr>
              <a:buFont typeface="Arial" panose="020B0604020202020204" pitchFamily="34" charset="0"/>
              <a:buChar char="‒"/>
              <a:defRPr/>
            </a:lvl5pPr>
            <a:lvl6pPr marL="2514600" indent="-228600">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a:p>
            <a:pPr lvl="5"/>
            <a:endParaRPr lang="en-US" dirty="0"/>
          </a:p>
        </p:txBody>
      </p:sp>
      <p:sp>
        <p:nvSpPr>
          <p:cNvPr id="5" name="Text Placeholder 4">
            <a:extLst>
              <a:ext uri="{FF2B5EF4-FFF2-40B4-BE49-F238E27FC236}">
                <a16:creationId xmlns:a16="http://schemas.microsoft.com/office/drawing/2014/main" id="{9D65D03D-24B7-A316-A2BC-01AE2BD2690D}"/>
              </a:ext>
            </a:extLst>
          </p:cNvPr>
          <p:cNvSpPr>
            <a:spLocks noGrp="1"/>
          </p:cNvSpPr>
          <p:nvPr>
            <p:ph type="body" sz="quarter" idx="3"/>
          </p:nvPr>
        </p:nvSpPr>
        <p:spPr>
          <a:xfrm>
            <a:off x="6170612" y="1473345"/>
            <a:ext cx="5183188" cy="52171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3">
            <a:extLst>
              <a:ext uri="{FF2B5EF4-FFF2-40B4-BE49-F238E27FC236}">
                <a16:creationId xmlns:a16="http://schemas.microsoft.com/office/drawing/2014/main" id="{01F6D531-FBC4-462D-E18C-EAD2B50B49F2}"/>
              </a:ext>
            </a:extLst>
          </p:cNvPr>
          <p:cNvSpPr>
            <a:spLocks noGrp="1"/>
          </p:cNvSpPr>
          <p:nvPr>
            <p:ph sz="half" idx="13" hasCustomPrompt="1"/>
          </p:nvPr>
        </p:nvSpPr>
        <p:spPr>
          <a:xfrm>
            <a:off x="6170612" y="2111433"/>
            <a:ext cx="5157787" cy="4031672"/>
          </a:xfrm>
          <a:prstGeom prst="rect">
            <a:avLst/>
          </a:prstGeom>
        </p:spPr>
        <p:txBody>
          <a:bodyPr/>
          <a:lstStyle>
            <a:lvl1pPr>
              <a:defRPr/>
            </a:lvl1pPr>
            <a:lvl2pPr marL="685800" indent="-228600">
              <a:buClr>
                <a:srgbClr val="109648"/>
              </a:buClr>
              <a:buFont typeface="Wingdings" panose="05000000000000000000" pitchFamily="2" charset="2"/>
              <a:buChar char="§"/>
              <a:defRPr/>
            </a:lvl2pPr>
            <a:lvl3pPr marL="1143000" indent="-228600">
              <a:buClr>
                <a:srgbClr val="109648"/>
              </a:buClr>
              <a:buFont typeface="Arial" panose="020B0604020202020204" pitchFamily="34" charset="0"/>
              <a:buChar char="‒"/>
              <a:defRPr/>
            </a:lvl3pPr>
            <a:lvl4pPr>
              <a:buClr>
                <a:srgbClr val="109648"/>
              </a:buClr>
              <a:defRPr/>
            </a:lvl4pPr>
            <a:lvl5pPr marL="2057400" indent="-228600">
              <a:buClr>
                <a:srgbClr val="109648"/>
              </a:buClr>
              <a:buFont typeface="Arial" panose="020B0604020202020204" pitchFamily="34" charset="0"/>
              <a:buChar char="‒"/>
              <a:defRPr/>
            </a:lvl5pPr>
            <a:lvl6pPr marL="2514600" indent="-228600">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a:p>
            <a:pPr lvl="5"/>
            <a:endParaRPr lang="en-US" dirty="0"/>
          </a:p>
        </p:txBody>
      </p:sp>
      <p:sp>
        <p:nvSpPr>
          <p:cNvPr id="11" name="Rectangle 10">
            <a:extLst>
              <a:ext uri="{FF2B5EF4-FFF2-40B4-BE49-F238E27FC236}">
                <a16:creationId xmlns:a16="http://schemas.microsoft.com/office/drawing/2014/main" id="{17F10DB2-E88B-7B35-F4F7-EBA7E7D5FB6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3EEFBFF7-FE76-582A-10D0-3700E8E83E71}"/>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DB10DA3A-09FB-5DC5-032F-1B5BB3F8FAAA}"/>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8" name="Picture 7">
            <a:extLst>
              <a:ext uri="{FF2B5EF4-FFF2-40B4-BE49-F238E27FC236}">
                <a16:creationId xmlns:a16="http://schemas.microsoft.com/office/drawing/2014/main" id="{E0D36ABF-CD83-3C0F-E472-5FE0F4038B15}"/>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74956716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References">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sz="2400"/>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0"/>
            <a:r>
              <a:rPr lang="en-US" dirty="0"/>
              <a:t>Level 0</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hasCustomPrompt="1"/>
          </p:nvPr>
        </p:nvSpPr>
        <p:spPr>
          <a:xfrm>
            <a:off x="838200" y="457200"/>
            <a:ext cx="10515600" cy="800100"/>
          </a:xfrm>
          <a:prstGeom prst="rect">
            <a:avLst/>
          </a:prstGeom>
        </p:spPr>
        <p:txBody>
          <a:bodyPr/>
          <a:lstStyle/>
          <a:p>
            <a:r>
              <a:rPr lang="en-US" dirty="0"/>
              <a:t>References</a:t>
            </a:r>
          </a:p>
        </p:txBody>
      </p:sp>
      <p:sp>
        <p:nvSpPr>
          <p:cNvPr id="2" name="Rectangle 1">
            <a:extLst>
              <a:ext uri="{FF2B5EF4-FFF2-40B4-BE49-F238E27FC236}">
                <a16:creationId xmlns:a16="http://schemas.microsoft.com/office/drawing/2014/main" id="{21B2EC1A-26AC-AC4C-556E-39528BD4A073}"/>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5E78E6E-72AF-13CB-576C-7501F4F9058D}"/>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2F2B32D3-D914-C12F-4126-229E831D19B8}"/>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F66EE439-A0E7-D2FF-0910-46428FDA84EE}"/>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9234342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8C36BF7-72A3-3A95-B253-F12F3664393E}"/>
              </a:ext>
            </a:extLst>
          </p:cNvPr>
          <p:cNvSpPr>
            <a:spLocks noGrp="1"/>
          </p:cNvSpPr>
          <p:nvPr>
            <p:ph type="dt" sz="half" idx="10"/>
          </p:nvPr>
        </p:nvSpPr>
        <p:spPr>
          <a:xfrm>
            <a:off x="838200" y="6356350"/>
            <a:ext cx="2743200" cy="365125"/>
          </a:xfrm>
          <a:prstGeom prst="rect">
            <a:avLst/>
          </a:prstGeom>
        </p:spPr>
        <p:txBody>
          <a:bodyPr/>
          <a:lstStyle/>
          <a:p>
            <a:fld id="{1D8BCC40-12E7-4554-BDBD-F4255BE62A3D}" type="datetimeFigureOut">
              <a:rPr lang="en-US" smtClean="0"/>
              <a:t>1/21/2026</a:t>
            </a:fld>
            <a:endParaRPr lang="en-US"/>
          </a:p>
        </p:txBody>
      </p:sp>
      <p:sp>
        <p:nvSpPr>
          <p:cNvPr id="3" name="Footer Placeholder 2">
            <a:extLst>
              <a:ext uri="{FF2B5EF4-FFF2-40B4-BE49-F238E27FC236}">
                <a16:creationId xmlns:a16="http://schemas.microsoft.com/office/drawing/2014/main" id="{AA937483-9282-4A70-F92D-1D1CFFE29AF5}"/>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59FB5E6D-5BAD-CC9B-69C9-9CBB45045729}"/>
              </a:ext>
            </a:extLst>
          </p:cNvPr>
          <p:cNvSpPr>
            <a:spLocks noGrp="1"/>
          </p:cNvSpPr>
          <p:nvPr>
            <p:ph type="sldNum" sz="quarter" idx="12"/>
          </p:nvPr>
        </p:nvSpPr>
        <p:spPr>
          <a:xfrm>
            <a:off x="8610600" y="6356350"/>
            <a:ext cx="2743200" cy="365125"/>
          </a:xfrm>
          <a:prstGeom prst="rect">
            <a:avLst/>
          </a:prstGeom>
        </p:spPr>
        <p:txBody>
          <a:bodyPr/>
          <a:lstStyle/>
          <a:p>
            <a:fld id="{B001E7BD-2CA4-44F6-B3A8-9160244182BC}" type="slidenum">
              <a:rPr lang="en-US" smtClean="0"/>
              <a:t>‹#›</a:t>
            </a:fld>
            <a:endParaRPr lang="en-US"/>
          </a:p>
        </p:txBody>
      </p:sp>
      <p:sp>
        <p:nvSpPr>
          <p:cNvPr id="5" name="Rectangle 4">
            <a:extLst>
              <a:ext uri="{FF2B5EF4-FFF2-40B4-BE49-F238E27FC236}">
                <a16:creationId xmlns:a16="http://schemas.microsoft.com/office/drawing/2014/main" id="{01833508-4B97-19F9-5654-F86BA0A7271A}"/>
              </a:ext>
            </a:extLst>
          </p:cNvPr>
          <p:cNvSpPr/>
          <p:nvPr/>
        </p:nvSpPr>
        <p:spPr>
          <a:xfrm>
            <a:off x="0" y="0"/>
            <a:ext cx="12192000" cy="6858000"/>
          </a:xfrm>
          <a:prstGeom prst="rect">
            <a:avLst/>
          </a:prstGeom>
          <a:solidFill>
            <a:srgbClr val="109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180A74EA-FF24-D258-AA73-6CB93340F63C}"/>
              </a:ext>
            </a:extLst>
          </p:cNvPr>
          <p:cNvSpPr/>
          <p:nvPr/>
        </p:nvSpPr>
        <p:spPr>
          <a:xfrm>
            <a:off x="9540691" y="6196031"/>
            <a:ext cx="2651760" cy="7315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7317499-96E7-3335-CB25-D67CC5E5DC0D}"/>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8" name="Picture 7">
            <a:extLst>
              <a:ext uri="{FF2B5EF4-FFF2-40B4-BE49-F238E27FC236}">
                <a16:creationId xmlns:a16="http://schemas.microsoft.com/office/drawing/2014/main" id="{4A26A8E7-12C8-E575-B4A7-1418AB17ED3C}"/>
              </a:ext>
            </a:extLst>
          </p:cNvPr>
          <p:cNvPicPr>
            <a:picLocks noChangeAspect="1"/>
          </p:cNvPicPr>
          <p:nvPr/>
        </p:nvPicPr>
        <p:blipFill>
          <a:blip r:embed="rId3"/>
          <a:stretch>
            <a:fillRect/>
          </a:stretch>
        </p:blipFill>
        <p:spPr>
          <a:xfrm>
            <a:off x="11057248" y="6241802"/>
            <a:ext cx="938147" cy="594360"/>
          </a:xfrm>
          <a:prstGeom prst="rect">
            <a:avLst/>
          </a:prstGeom>
        </p:spPr>
      </p:pic>
      <p:sp>
        <p:nvSpPr>
          <p:cNvPr id="9" name="Text Box 2058">
            <a:extLst>
              <a:ext uri="{FF2B5EF4-FFF2-40B4-BE49-F238E27FC236}">
                <a16:creationId xmlns:a16="http://schemas.microsoft.com/office/drawing/2014/main" id="{7CFEC69B-64F7-7AC5-BB8D-2D1286629358}"/>
              </a:ext>
            </a:extLst>
          </p:cNvPr>
          <p:cNvSpPr txBox="1">
            <a:spLocks noChangeArrowheads="1"/>
          </p:cNvSpPr>
          <p:nvPr userDrawn="1"/>
        </p:nvSpPr>
        <p:spPr bwMode="auto">
          <a:xfrm>
            <a:off x="0" y="6400800"/>
            <a:ext cx="508000" cy="304800"/>
          </a:xfrm>
          <a:prstGeom prst="rect">
            <a:avLst/>
          </a:prstGeom>
          <a:noFill/>
          <a:ln>
            <a:noFill/>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defRPr/>
            </a:pPr>
            <a:fld id="{A01A6CEF-DD6F-4006-AE48-DEA2CB5B0189}" type="slidenum">
              <a:rPr lang="en-US" altLang="en-US" sz="1400" smtClean="0">
                <a:latin typeface="Franklin Gothic Medium Cond" panose="020B0606030402020204" pitchFamily="34" charset="0"/>
                <a:cs typeface="Times New Roman" panose="02020603050405020304" pitchFamily="18" charset="0"/>
              </a:rPr>
              <a:pPr algn="ctr" eaLnBrk="1" hangingPunct="1">
                <a:spcBef>
                  <a:spcPct val="50000"/>
                </a:spcBef>
                <a:defRPr/>
              </a:pPr>
              <a:t>‹#›</a:t>
            </a:fld>
            <a:endParaRPr lang="en-US" altLang="en-US" sz="1400" dirty="0">
              <a:latin typeface="Franklin Gothic Medium Cond" panose="020B0606030402020204" pitchFamily="34" charset="0"/>
              <a:cs typeface="Times New Roman" panose="02020603050405020304" pitchFamily="18" charset="0"/>
            </a:endParaRPr>
          </a:p>
        </p:txBody>
      </p:sp>
      <p:pic>
        <p:nvPicPr>
          <p:cNvPr id="10" name="Picture 4">
            <a:extLst>
              <a:ext uri="{FF2B5EF4-FFF2-40B4-BE49-F238E27FC236}">
                <a16:creationId xmlns:a16="http://schemas.microsoft.com/office/drawing/2014/main" id="{793DE122-3FA3-6601-3A99-F3A3A0415163}"/>
              </a:ext>
            </a:extLst>
          </p:cNvPr>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1226801" y="6108700"/>
            <a:ext cx="895351"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pic>
      <p:sp>
        <p:nvSpPr>
          <p:cNvPr id="11" name="Rectangle 10">
            <a:extLst>
              <a:ext uri="{FF2B5EF4-FFF2-40B4-BE49-F238E27FC236}">
                <a16:creationId xmlns:a16="http://schemas.microsoft.com/office/drawing/2014/main" id="{15382698-B146-C385-DC47-1114B696722F}"/>
              </a:ext>
            </a:extLst>
          </p:cNvPr>
          <p:cNvSpPr/>
          <p:nvPr userDrawn="1"/>
        </p:nvSpPr>
        <p:spPr>
          <a:xfrm>
            <a:off x="0" y="6705601"/>
            <a:ext cx="11226800" cy="136525"/>
          </a:xfrm>
          <a:prstGeom prst="rect">
            <a:avLst/>
          </a:prstGeom>
          <a:solidFill>
            <a:srgbClr val="00953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dirty="0"/>
          </a:p>
        </p:txBody>
      </p:sp>
    </p:spTree>
    <p:extLst>
      <p:ext uri="{BB962C8B-B14F-4D97-AF65-F5344CB8AC3E}">
        <p14:creationId xmlns:p14="http://schemas.microsoft.com/office/powerpoint/2010/main" val="253564290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F563C3A-6C07-DF13-2F88-3EB1DF7784C8}"/>
              </a:ext>
            </a:extLst>
          </p:cNvPr>
          <p:cNvSpPr/>
          <p:nvPr/>
        </p:nvSpPr>
        <p:spPr>
          <a:xfrm>
            <a:off x="0" y="0"/>
            <a:ext cx="12192000" cy="6356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D701D2E6-8E45-127C-9D69-66B4258EC3A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34BC32A3-A65C-DA8F-ABD4-BC975F9F471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678FBEA7-8B93-2797-9DE5-88EBDE4EFA46}"/>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69181AE0-03F4-F621-D748-0E02EE1D9A94}"/>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8320175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Custom Layout 1 w/ Reference Box">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2" name="Text Placeholder 3">
            <a:extLst>
              <a:ext uri="{FF2B5EF4-FFF2-40B4-BE49-F238E27FC236}">
                <a16:creationId xmlns:a16="http://schemas.microsoft.com/office/drawing/2014/main" id="{84F70607-85CE-FE58-E529-70AA7F84EDF8}"/>
              </a:ext>
            </a:extLst>
          </p:cNvPr>
          <p:cNvSpPr>
            <a:spLocks noGrp="1"/>
          </p:cNvSpPr>
          <p:nvPr>
            <p:ph type="body" sz="quarter" idx="16" hasCustomPrompt="1"/>
          </p:nvPr>
        </p:nvSpPr>
        <p:spPr>
          <a:xfrm>
            <a:off x="6096000" y="6510232"/>
            <a:ext cx="4772594" cy="211243"/>
          </a:xfrm>
          <a:prstGeom prst="rect">
            <a:avLst/>
          </a:prstGeom>
        </p:spPr>
        <p:txBody>
          <a:bodyPr/>
          <a:lstStyle>
            <a:lvl1pPr marL="0" indent="0" algn="r">
              <a:buNone/>
              <a:defRPr sz="1200" b="0"/>
            </a:lvl1pPr>
          </a:lstStyle>
          <a:p>
            <a:pPr lvl="0"/>
            <a:r>
              <a:rPr lang="en-US" dirty="0"/>
              <a:t>Reference</a:t>
            </a:r>
          </a:p>
        </p:txBody>
      </p:sp>
    </p:spTree>
    <p:extLst>
      <p:ext uri="{BB962C8B-B14F-4D97-AF65-F5344CB8AC3E}">
        <p14:creationId xmlns:p14="http://schemas.microsoft.com/office/powerpoint/2010/main" val="3870176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Title Slide 2 Portugues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dirty="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C8E0E470-0C04-CD4C-666A-67502DF04E7C}"/>
              </a:ext>
            </a:extLst>
          </p:cNvPr>
          <p:cNvSpPr txBox="1"/>
          <p:nvPr/>
        </p:nvSpPr>
        <p:spPr>
          <a:xfrm>
            <a:off x="518160" y="3528227"/>
            <a:ext cx="7038580"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pt-BR" sz="3600" i="1" dirty="0">
                <a:solidFill>
                  <a:srgbClr val="109648"/>
                </a:solidFill>
                <a:latin typeface="+mj-lt"/>
              </a:rPr>
              <a:t>Abordagem Uma Só Saúde</a:t>
            </a:r>
            <a:endParaRPr lang="pt-BR" sz="3600" dirty="0">
              <a:solidFill>
                <a:srgbClr val="109648"/>
              </a:solidFill>
              <a:latin typeface="+mj-l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3600" b="0" i="1" u="none" strike="noStrike" kern="1200" cap="none" spc="0" normalizeH="0" baseline="0" noProof="0" dirty="0">
              <a:ln>
                <a:noFill/>
              </a:ln>
              <a:solidFill>
                <a:srgbClr val="109648"/>
              </a:solidFill>
              <a:effectLst/>
              <a:uLnTx/>
              <a:uFillTx/>
              <a:latin typeface="Franklin Gothic Medium" panose="020B0603020102020204" pitchFamily="34" charset="0"/>
              <a:ea typeface="+mn-ea"/>
              <a:cs typeface="+mn-cs"/>
            </a:endParaRPr>
          </a:p>
        </p:txBody>
      </p:sp>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dirty="0"/>
              <a:t>Title</a:t>
            </a:r>
          </a:p>
        </p:txBody>
      </p:sp>
      <p:sp>
        <p:nvSpPr>
          <p:cNvPr id="14" name="Text Placeholder 3">
            <a:extLst>
              <a:ext uri="{FF2B5EF4-FFF2-40B4-BE49-F238E27FC236}">
                <a16:creationId xmlns:a16="http://schemas.microsoft.com/office/drawing/2014/main" id="{0A4CD0BD-F2A5-9DCC-DF01-52B7349057C5}"/>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dirty="0" err="1"/>
              <a:t>Oficina</a:t>
            </a:r>
            <a:r>
              <a:rPr lang="en-US" dirty="0"/>
              <a:t> #</a:t>
            </a:r>
          </a:p>
        </p:txBody>
      </p:sp>
      <p:pic>
        <p:nvPicPr>
          <p:cNvPr id="9" name="Picture 8">
            <a:extLst>
              <a:ext uri="{FF2B5EF4-FFF2-40B4-BE49-F238E27FC236}">
                <a16:creationId xmlns:a16="http://schemas.microsoft.com/office/drawing/2014/main" id="{1029E049-DE89-B63F-B8F6-6A84D539278C}"/>
              </a:ext>
            </a:extLst>
          </p:cNvPr>
          <p:cNvPicPr>
            <a:picLocks noChangeAspect="1"/>
          </p:cNvPicPr>
          <p:nvPr/>
        </p:nvPicPr>
        <p:blipFill>
          <a:blip r:embed="rId3"/>
          <a:stretch>
            <a:fillRect/>
          </a:stretch>
        </p:blipFill>
        <p:spPr>
          <a:xfrm>
            <a:off x="10230534" y="279657"/>
            <a:ext cx="1443306" cy="914400"/>
          </a:xfrm>
          <a:prstGeom prst="rect">
            <a:avLst/>
          </a:prstGeom>
        </p:spPr>
      </p:pic>
      <p:pic>
        <p:nvPicPr>
          <p:cNvPr id="15" name="Picture 14">
            <a:extLst>
              <a:ext uri="{FF2B5EF4-FFF2-40B4-BE49-F238E27FC236}">
                <a16:creationId xmlns:a16="http://schemas.microsoft.com/office/drawing/2014/main" id="{5B8725D3-C7D0-0F7C-BF19-27163F73E385}"/>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Tree>
    <p:extLst>
      <p:ext uri="{BB962C8B-B14F-4D97-AF65-F5344CB8AC3E}">
        <p14:creationId xmlns:p14="http://schemas.microsoft.com/office/powerpoint/2010/main" val="304027803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2_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p>
        </p:txBody>
      </p:sp>
      <p:sp>
        <p:nvSpPr>
          <p:cNvPr id="2" name="Text Placeholder 3">
            <a:extLst>
              <a:ext uri="{FF2B5EF4-FFF2-40B4-BE49-F238E27FC236}">
                <a16:creationId xmlns:a16="http://schemas.microsoft.com/office/drawing/2014/main" id="{84F70607-85CE-FE58-E529-70AA7F84EDF8}"/>
              </a:ext>
            </a:extLst>
          </p:cNvPr>
          <p:cNvSpPr>
            <a:spLocks noGrp="1"/>
          </p:cNvSpPr>
          <p:nvPr>
            <p:ph type="body" sz="quarter" idx="16" hasCustomPrompt="1"/>
          </p:nvPr>
        </p:nvSpPr>
        <p:spPr>
          <a:xfrm>
            <a:off x="6096000" y="6510232"/>
            <a:ext cx="4772594" cy="211243"/>
          </a:xfrm>
          <a:prstGeom prst="rect">
            <a:avLst/>
          </a:prstGeom>
        </p:spPr>
        <p:txBody>
          <a:bodyPr/>
          <a:lstStyle>
            <a:lvl1pPr marL="0" indent="0" algn="r">
              <a:buNone/>
              <a:defRPr sz="1200" b="0"/>
            </a:lvl1pPr>
          </a:lstStyle>
          <a:p>
            <a:pPr lvl="0"/>
            <a:r>
              <a:rPr lang="en-US"/>
              <a:t>Reference</a:t>
            </a:r>
          </a:p>
        </p:txBody>
      </p:sp>
    </p:spTree>
    <p:extLst>
      <p:ext uri="{BB962C8B-B14F-4D97-AF65-F5344CB8AC3E}">
        <p14:creationId xmlns:p14="http://schemas.microsoft.com/office/powerpoint/2010/main" val="169154375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1_Activ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hasCustomPrompt="1"/>
          </p:nvPr>
        </p:nvSpPr>
        <p:spPr>
          <a:xfrm>
            <a:off x="838200" y="457200"/>
            <a:ext cx="9752215" cy="800100"/>
          </a:xfrm>
          <a:prstGeom prst="rect">
            <a:avLst/>
          </a:prstGeom>
        </p:spPr>
        <p:txBody>
          <a:bodyPr/>
          <a:lstStyle>
            <a:lvl1pPr>
              <a:defRPr/>
            </a:lvl1pPr>
          </a:lstStyle>
          <a:p>
            <a:r>
              <a:rPr lang="en-US"/>
              <a:t>Exercise X.XX</a:t>
            </a:r>
          </a:p>
        </p:txBody>
      </p:sp>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7BC5F78B-F129-F09F-12E9-7055CEFAB7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F791BF66-13A8-BA66-0F31-11493DE6241F}"/>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0958222" y="6330789"/>
            <a:ext cx="1136199" cy="505373"/>
          </a:xfrm>
          <a:prstGeom prst="rect">
            <a:avLst/>
          </a:prstGeom>
        </p:spPr>
      </p:pic>
      <p:sp>
        <p:nvSpPr>
          <p:cNvPr id="4" name="Content Placeholder 3">
            <a:extLst>
              <a:ext uri="{FF2B5EF4-FFF2-40B4-BE49-F238E27FC236}">
                <a16:creationId xmlns:a16="http://schemas.microsoft.com/office/drawing/2014/main" id="{0750473E-64CE-71CB-DD07-24B4F16D2BFE}"/>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Tree>
    <p:extLst>
      <p:ext uri="{BB962C8B-B14F-4D97-AF65-F5344CB8AC3E}">
        <p14:creationId xmlns:p14="http://schemas.microsoft.com/office/powerpoint/2010/main" val="28734392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cSld name="Title Only">
    <p:spTree>
      <p:nvGrpSpPr>
        <p:cNvPr id="1" name=""/>
        <p:cNvGrpSpPr/>
        <p:nvPr/>
      </p:nvGrpSpPr>
      <p:grpSpPr>
        <a:xfrm>
          <a:off x="0" y="0"/>
          <a:ext cx="0" cy="0"/>
          <a:chOff x="0" y="0"/>
          <a:chExt cx="0" cy="0"/>
        </a:xfrm>
      </p:grpSpPr>
      <p:sp>
        <p:nvSpPr>
          <p:cNvPr id="3" name="Text Box 2058"/>
          <p:cNvSpPr txBox="1">
            <a:spLocks noChangeArrowheads="1"/>
          </p:cNvSpPr>
          <p:nvPr/>
        </p:nvSpPr>
        <p:spPr bwMode="auto">
          <a:xfrm>
            <a:off x="0" y="6400800"/>
            <a:ext cx="508000" cy="304800"/>
          </a:xfrm>
          <a:prstGeom prst="rect">
            <a:avLst/>
          </a:prstGeom>
          <a:noFill/>
          <a:ln>
            <a:noFill/>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defRPr/>
            </a:pPr>
            <a:fld id="{2C7CEF8F-31C2-481E-A98D-355C0FD99D90}" type="slidenum">
              <a:rPr lang="en-US" altLang="en-US" sz="1400" smtClean="0">
                <a:latin typeface="Franklin Gothic Medium Cond" panose="020B0606030402020204" pitchFamily="34" charset="0"/>
                <a:cs typeface="Times New Roman" panose="02020603050405020304" pitchFamily="18" charset="0"/>
              </a:rPr>
              <a:pPr algn="ctr" eaLnBrk="1" hangingPunct="1">
                <a:spcBef>
                  <a:spcPct val="50000"/>
                </a:spcBef>
                <a:defRPr/>
              </a:pPr>
              <a:t>‹#›</a:t>
            </a:fld>
            <a:endParaRPr lang="en-US" altLang="en-US" sz="1400">
              <a:latin typeface="Franklin Gothic Medium Cond" panose="020B0606030402020204" pitchFamily="34" charset="0"/>
              <a:cs typeface="Times New Roman" panose="02020603050405020304" pitchFamily="18" charset="0"/>
            </a:endParaRPr>
          </a:p>
        </p:txBody>
      </p:sp>
      <p:sp>
        <p:nvSpPr>
          <p:cNvPr id="4" name="Text Box 2070"/>
          <p:cNvSpPr txBox="1">
            <a:spLocks noChangeArrowheads="1"/>
          </p:cNvSpPr>
          <p:nvPr/>
        </p:nvSpPr>
        <p:spPr bwMode="auto">
          <a:xfrm>
            <a:off x="304800" y="6248400"/>
            <a:ext cx="4876800" cy="457200"/>
          </a:xfrm>
          <a:prstGeom prst="rect">
            <a:avLst/>
          </a:prstGeom>
          <a:noFill/>
          <a:ln>
            <a:noFill/>
          </a:ln>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spcBef>
                <a:spcPct val="50000"/>
              </a:spcBef>
              <a:defRPr/>
            </a:pPr>
            <a:r>
              <a:rPr lang="en-US" sz="2400">
                <a:solidFill>
                  <a:schemeClr val="bg1"/>
                </a:solidFill>
                <a:latin typeface="Franklin Gothic Medium" pitchFamily="34" charset="0"/>
              </a:rPr>
              <a:t>Epidemiologic Bias</a:t>
            </a:r>
          </a:p>
        </p:txBody>
      </p:sp>
      <p:pic>
        <p:nvPicPr>
          <p:cNvPr id="5" name="Picture 1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226801" y="6108700"/>
            <a:ext cx="895351"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pic>
      <p:sp>
        <p:nvSpPr>
          <p:cNvPr id="6" name="Rectangle 5"/>
          <p:cNvSpPr/>
          <p:nvPr/>
        </p:nvSpPr>
        <p:spPr>
          <a:xfrm>
            <a:off x="0" y="6705601"/>
            <a:ext cx="11226800" cy="136525"/>
          </a:xfrm>
          <a:prstGeom prst="rect">
            <a:avLst/>
          </a:prstGeom>
          <a:solidFill>
            <a:srgbClr val="00953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cxnSp>
        <p:nvCxnSpPr>
          <p:cNvPr id="7" name="Straight Connector 6"/>
          <p:cNvCxnSpPr/>
          <p:nvPr/>
        </p:nvCxnSpPr>
        <p:spPr>
          <a:xfrm>
            <a:off x="548218" y="1314450"/>
            <a:ext cx="11095567" cy="0"/>
          </a:xfrm>
          <a:prstGeom prst="line">
            <a:avLst/>
          </a:prstGeom>
          <a:ln w="38100">
            <a:solidFill>
              <a:srgbClr val="0F9648"/>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548640" y="213360"/>
            <a:ext cx="11094720" cy="1005840"/>
          </a:xfrm>
        </p:spPr>
        <p:txBody>
          <a:bodyPr anchor="b"/>
          <a:lstStyle>
            <a:lvl1pPr algn="l">
              <a:lnSpc>
                <a:spcPct val="90000"/>
              </a:lnSpc>
              <a:defRPr b="0">
                <a:latin typeface="Franklin Gothic Medium" pitchFamily="34" charset="0"/>
              </a:defRPr>
            </a:lvl1pPr>
          </a:lstStyle>
          <a:p>
            <a:r>
              <a:rPr lang="en-US"/>
              <a:t>Click to edit Master title style</a:t>
            </a:r>
          </a:p>
        </p:txBody>
      </p:sp>
    </p:spTree>
    <p:extLst>
      <p:ext uri="{BB962C8B-B14F-4D97-AF65-F5344CB8AC3E}">
        <p14:creationId xmlns:p14="http://schemas.microsoft.com/office/powerpoint/2010/main" val="61730619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10" name="Rectangle 9">
            <a:extLst>
              <a:ext uri="{FF2B5EF4-FFF2-40B4-BE49-F238E27FC236}">
                <a16:creationId xmlns:a16="http://schemas.microsoft.com/office/drawing/2014/main" id="{A5A012C0-4146-57D0-F2EE-F33DF63A53C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021BEC2-3E62-8BE6-B836-8522EE537AF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543686C4-24F1-3BAA-1FD4-8CA36F6279A2}"/>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7B5E66C7-7E2D-D81F-DFA2-1921F4B71AE3}"/>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4170539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ustom Layou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endParaRPr lang="en-US" dirty="0"/>
          </a:p>
        </p:txBody>
      </p:sp>
      <p:sp>
        <p:nvSpPr>
          <p:cNvPr id="7" name="Content Placeholder 3">
            <a:extLst>
              <a:ext uri="{FF2B5EF4-FFF2-40B4-BE49-F238E27FC236}">
                <a16:creationId xmlns:a16="http://schemas.microsoft.com/office/drawing/2014/main" id="{52989720-4EA0-0ABF-4B88-73F1B5D3232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9" name="Rectangle 8">
            <a:extLst>
              <a:ext uri="{FF2B5EF4-FFF2-40B4-BE49-F238E27FC236}">
                <a16:creationId xmlns:a16="http://schemas.microsoft.com/office/drawing/2014/main" id="{C2B9E2F4-D3AC-A449-86D8-F09A9F3D375F}"/>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8FFA21DF-0497-84CA-7B71-F8DCCAB6066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D738680D-53E4-2ED5-E587-27E737DD7419}"/>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650114D3-9FDA-8A2D-C38C-96A0F0C0121B}"/>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7375912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10" name="Rectangle 9">
            <a:extLst>
              <a:ext uri="{FF2B5EF4-FFF2-40B4-BE49-F238E27FC236}">
                <a16:creationId xmlns:a16="http://schemas.microsoft.com/office/drawing/2014/main" id="{A5A012C0-4146-57D0-F2EE-F33DF63A53C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021BEC2-3E62-8BE6-B836-8522EE537AF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543686C4-24F1-3BAA-1FD4-8CA36F6279A2}"/>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7B5E66C7-7E2D-D81F-DFA2-1921F4B71AE3}"/>
              </a:ext>
            </a:extLst>
          </p:cNvPr>
          <p:cNvPicPr>
            <a:picLocks noChangeAspect="1"/>
          </p:cNvPicPr>
          <p:nvPr/>
        </p:nvPicPr>
        <p:blipFill>
          <a:blip r:embed="rId3"/>
          <a:stretch>
            <a:fillRect/>
          </a:stretch>
        </p:blipFill>
        <p:spPr>
          <a:xfrm>
            <a:off x="11057248" y="6241802"/>
            <a:ext cx="938147" cy="594360"/>
          </a:xfrm>
          <a:prstGeom prst="rect">
            <a:avLst/>
          </a:prstGeom>
        </p:spPr>
      </p:pic>
      <p:sp>
        <p:nvSpPr>
          <p:cNvPr id="5" name="Text Placeholder 3">
            <a:extLst>
              <a:ext uri="{FF2B5EF4-FFF2-40B4-BE49-F238E27FC236}">
                <a16:creationId xmlns:a16="http://schemas.microsoft.com/office/drawing/2014/main" id="{35E1334E-27DD-2790-DD80-9381F9A8A14C}"/>
              </a:ext>
            </a:extLst>
          </p:cNvPr>
          <p:cNvSpPr>
            <a:spLocks noGrp="1"/>
          </p:cNvSpPr>
          <p:nvPr>
            <p:ph type="body" sz="quarter" idx="16" hasCustomPrompt="1"/>
          </p:nvPr>
        </p:nvSpPr>
        <p:spPr>
          <a:xfrm>
            <a:off x="4765953" y="6510232"/>
            <a:ext cx="4772594" cy="211243"/>
          </a:xfrm>
          <a:prstGeom prst="rect">
            <a:avLst/>
          </a:prstGeom>
        </p:spPr>
        <p:txBody>
          <a:bodyPr/>
          <a:lstStyle>
            <a:lvl1pPr marL="0" indent="0" algn="r">
              <a:buNone/>
              <a:defRPr sz="1200" b="0"/>
            </a:lvl1pPr>
          </a:lstStyle>
          <a:p>
            <a:pPr lvl="0"/>
            <a:r>
              <a:rPr lang="en-US" dirty="0"/>
              <a:t>Reference</a:t>
            </a:r>
          </a:p>
        </p:txBody>
      </p:sp>
    </p:spTree>
    <p:extLst>
      <p:ext uri="{BB962C8B-B14F-4D97-AF65-F5344CB8AC3E}">
        <p14:creationId xmlns:p14="http://schemas.microsoft.com/office/powerpoint/2010/main" val="2581667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ustom Layout 2 w/ Reference 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endParaRPr lang="en-US" dirty="0"/>
          </a:p>
        </p:txBody>
      </p:sp>
      <p:sp>
        <p:nvSpPr>
          <p:cNvPr id="7" name="Content Placeholder 3">
            <a:extLst>
              <a:ext uri="{FF2B5EF4-FFF2-40B4-BE49-F238E27FC236}">
                <a16:creationId xmlns:a16="http://schemas.microsoft.com/office/drawing/2014/main" id="{52989720-4EA0-0ABF-4B88-73F1B5D3232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9" name="Rectangle 8">
            <a:extLst>
              <a:ext uri="{FF2B5EF4-FFF2-40B4-BE49-F238E27FC236}">
                <a16:creationId xmlns:a16="http://schemas.microsoft.com/office/drawing/2014/main" id="{C2B9E2F4-D3AC-A449-86D8-F09A9F3D375F}"/>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3">
            <a:extLst>
              <a:ext uri="{FF2B5EF4-FFF2-40B4-BE49-F238E27FC236}">
                <a16:creationId xmlns:a16="http://schemas.microsoft.com/office/drawing/2014/main" id="{60DC5D29-8967-A3DA-AC9D-DD46AA10AA2F}"/>
              </a:ext>
            </a:extLst>
          </p:cNvPr>
          <p:cNvSpPr>
            <a:spLocks noGrp="1"/>
          </p:cNvSpPr>
          <p:nvPr>
            <p:ph type="body" sz="quarter" idx="16" hasCustomPrompt="1"/>
          </p:nvPr>
        </p:nvSpPr>
        <p:spPr>
          <a:xfrm>
            <a:off x="4765953" y="6510232"/>
            <a:ext cx="4772594" cy="211243"/>
          </a:xfrm>
          <a:prstGeom prst="rect">
            <a:avLst/>
          </a:prstGeom>
        </p:spPr>
        <p:txBody>
          <a:bodyPr/>
          <a:lstStyle>
            <a:lvl1pPr marL="0" indent="0" algn="r">
              <a:buNone/>
              <a:defRPr sz="1200" b="0"/>
            </a:lvl1pPr>
          </a:lstStyle>
          <a:p>
            <a:pPr lvl="0"/>
            <a:r>
              <a:rPr lang="en-US" dirty="0"/>
              <a:t>Reference</a:t>
            </a:r>
          </a:p>
        </p:txBody>
      </p:sp>
      <p:sp>
        <p:nvSpPr>
          <p:cNvPr id="3" name="Rectangle 2">
            <a:extLst>
              <a:ext uri="{FF2B5EF4-FFF2-40B4-BE49-F238E27FC236}">
                <a16:creationId xmlns:a16="http://schemas.microsoft.com/office/drawing/2014/main" id="{C5BB4E67-6010-D6C5-3C74-C87172FA7B23}"/>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F6117103-9F89-0FDF-E8A7-2B01562F82A0}"/>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C4983902-74ED-87F7-369B-B57637D47083}"/>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6976253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38A0263-8F01-A34A-CA1A-199C37225B7F}"/>
              </a:ext>
            </a:extLst>
          </p:cNvPr>
          <p:cNvSpPr txBox="1"/>
          <p:nvPr/>
        </p:nvSpPr>
        <p:spPr>
          <a:xfrm>
            <a:off x="838200" y="422510"/>
            <a:ext cx="6143624"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Course Icons </a:t>
            </a:r>
            <a:r>
              <a:rPr kumimoji="0" lang="en-US" sz="4400" b="0" i="0" u="none" strike="noStrike" kern="1200" cap="none" spc="0" normalizeH="0" baseline="0" noProof="0" dirty="0">
                <a:ln>
                  <a:noFill/>
                </a:ln>
                <a:solidFill>
                  <a:prstClr val="black"/>
                </a:solidFill>
                <a:effectLst/>
                <a:uLnTx/>
                <a:uFillTx/>
                <a:latin typeface="Franklin Gothic Medium"/>
                <a:ea typeface="+mj-ea"/>
                <a:cs typeface="+mj-cs"/>
              </a:rPr>
              <a:t>Key</a:t>
            </a:r>
            <a:endParaRPr lang="en-US" dirty="0"/>
          </a:p>
        </p:txBody>
      </p:sp>
      <p:sp>
        <p:nvSpPr>
          <p:cNvPr id="5" name="Rectangle 4">
            <a:extLst>
              <a:ext uri="{FF2B5EF4-FFF2-40B4-BE49-F238E27FC236}">
                <a16:creationId xmlns:a16="http://schemas.microsoft.com/office/drawing/2014/main" id="{EED550D9-A1A6-D2B6-52FF-3C612CDDD96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7" name="Google Shape;36;p14">
            <a:extLst>
              <a:ext uri="{FF2B5EF4-FFF2-40B4-BE49-F238E27FC236}">
                <a16:creationId xmlns:a16="http://schemas.microsoft.com/office/drawing/2014/main" id="{1B90ED4D-4DD1-FD4C-88A0-C837BE218894}"/>
              </a:ext>
            </a:extLst>
          </p:cNvPr>
          <p:cNvGraphicFramePr/>
          <p:nvPr>
            <p:extLst>
              <p:ext uri="{D42A27DB-BD31-4B8C-83A1-F6EECF244321}">
                <p14:modId xmlns:p14="http://schemas.microsoft.com/office/powerpoint/2010/main" val="869026918"/>
              </p:ext>
            </p:extLst>
          </p:nvPr>
        </p:nvGraphicFramePr>
        <p:xfrm>
          <a:off x="1505065" y="1917027"/>
          <a:ext cx="9181875" cy="4276738"/>
        </p:xfrm>
        <a:graphic>
          <a:graphicData uri="http://schemas.openxmlformats.org/drawingml/2006/table">
            <a:tbl>
              <a:tblPr firstRow="1" bandRow="1">
                <a:noFill/>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1">
                <a:tc>
                  <a:txBody>
                    <a:bodyPr/>
                    <a:lstStyle/>
                    <a:p>
                      <a:pPr marL="0" marR="0" lvl="0" indent="0" algn="ctr" rtl="0">
                        <a:spcBef>
                          <a:spcPts val="0"/>
                        </a:spcBef>
                        <a:spcAft>
                          <a:spcPts val="0"/>
                        </a:spcAft>
                        <a:buNone/>
                      </a:pPr>
                      <a:r>
                        <a:rPr lang="en-US" sz="2400" b="1" u="none" strike="noStrike" cap="none" dirty="0">
                          <a:solidFill>
                            <a:schemeClr val="tx1"/>
                          </a:solidFill>
                        </a:rPr>
                        <a:t>Icon</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tc>
                  <a:txBody>
                    <a:bodyPr/>
                    <a:lstStyle/>
                    <a:p>
                      <a:pPr marL="0" marR="0" lvl="0" indent="0" algn="ctr" rtl="0">
                        <a:spcBef>
                          <a:spcPts val="0"/>
                        </a:spcBef>
                        <a:spcAft>
                          <a:spcPts val="0"/>
                        </a:spcAft>
                        <a:buNone/>
                      </a:pPr>
                      <a:r>
                        <a:rPr lang="en-US" sz="2400" b="1" u="none" strike="noStrike" cap="none" dirty="0">
                          <a:solidFill>
                            <a:schemeClr val="tx1"/>
                          </a:solidFill>
                        </a:rPr>
                        <a:t>Use</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extLst>
                  <a:ext uri="{0D108BD9-81ED-4DB2-BD59-A6C34878D82A}">
                    <a16:rowId xmlns:a16="http://schemas.microsoft.com/office/drawing/2014/main" val="10000"/>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2000" b="1" dirty="0">
                          <a:solidFill>
                            <a:schemeClr val="dk1"/>
                          </a:solidFill>
                          <a:latin typeface="Arial"/>
                          <a:ea typeface="Arial"/>
                          <a:cs typeface="Arial"/>
                          <a:sym typeface="Arial"/>
                        </a:rPr>
                        <a:t>Objectives </a:t>
                      </a:r>
                      <a:r>
                        <a:rPr lang="en-US" sz="2000" b="0" dirty="0">
                          <a:solidFill>
                            <a:schemeClr val="dk1"/>
                          </a:solidFill>
                          <a:latin typeface="Arial"/>
                          <a:ea typeface="Arial"/>
                          <a:cs typeface="Arial"/>
                          <a:sym typeface="Arial"/>
                        </a:rPr>
                        <a:t>of</a:t>
                      </a:r>
                      <a:r>
                        <a:rPr lang="en-US" sz="2000" dirty="0">
                          <a:solidFill>
                            <a:schemeClr val="dk1"/>
                          </a:solidFill>
                          <a:latin typeface="Arial"/>
                          <a:ea typeface="Arial"/>
                          <a:cs typeface="Arial"/>
                          <a:sym typeface="Arial"/>
                        </a:rPr>
                        <a:t> the lesson</a:t>
                      </a:r>
                      <a:endParaRPr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2000" b="1" dirty="0">
                          <a:solidFill>
                            <a:schemeClr val="dk1"/>
                          </a:solidFill>
                          <a:latin typeface="Arial"/>
                          <a:ea typeface="Arial"/>
                          <a:cs typeface="Arial"/>
                          <a:sym typeface="Arial"/>
                        </a:rPr>
                        <a:t>Discovery Dialogue </a:t>
                      </a:r>
                      <a:r>
                        <a:rPr lang="en-US" sz="2000" dirty="0">
                          <a:solidFill>
                            <a:schemeClr val="dk1"/>
                          </a:solidFill>
                          <a:latin typeface="Arial"/>
                          <a:ea typeface="Arial"/>
                          <a:cs typeface="Arial"/>
                          <a:sym typeface="Arial"/>
                        </a:rPr>
                        <a:t>invites sharing of ideas and experiences</a:t>
                      </a:r>
                      <a:endParaRPr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1">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en-US" sz="2000" b="1" dirty="0">
                          <a:solidFill>
                            <a:schemeClr val="dk1"/>
                          </a:solidFill>
                          <a:latin typeface="Arial"/>
                          <a:ea typeface="Arial"/>
                          <a:cs typeface="Arial"/>
                          <a:sym typeface="Arial"/>
                        </a:rPr>
                        <a:t>Activity </a:t>
                      </a:r>
                      <a:r>
                        <a:rPr lang="en-US" sz="2000" b="0" dirty="0">
                          <a:solidFill>
                            <a:schemeClr val="dk1"/>
                          </a:solidFill>
                          <a:latin typeface="Arial"/>
                          <a:ea typeface="Arial"/>
                          <a:cs typeface="Arial"/>
                          <a:sym typeface="Arial"/>
                        </a:rPr>
                        <a:t>completed by </a:t>
                      </a:r>
                      <a:r>
                        <a:rPr lang="en-US" sz="2000" dirty="0">
                          <a:solidFill>
                            <a:schemeClr val="dk1"/>
                          </a:solidFill>
                          <a:latin typeface="Arial"/>
                          <a:ea typeface="Arial"/>
                          <a:cs typeface="Arial"/>
                          <a:sym typeface="Arial"/>
                        </a:rPr>
                        <a:t>individual or group</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12">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600"/>
                        </a:spcAft>
                        <a:buClr>
                          <a:schemeClr val="dk1"/>
                        </a:buClr>
                        <a:buSzPts val="2000"/>
                        <a:buFont typeface="Arial"/>
                        <a:buNone/>
                      </a:pPr>
                      <a:r>
                        <a:rPr lang="en-US" sz="2000" b="1" dirty="0">
                          <a:solidFill>
                            <a:schemeClr val="dk1"/>
                          </a:solidFill>
                          <a:latin typeface="Arial"/>
                          <a:ea typeface="Arial"/>
                          <a:cs typeface="Arial"/>
                          <a:sym typeface="Arial"/>
                        </a:rPr>
                        <a:t>Highlight </a:t>
                      </a:r>
                      <a:r>
                        <a:rPr lang="en-US" sz="2000" b="0" dirty="0">
                          <a:solidFill>
                            <a:schemeClr val="dk1"/>
                          </a:solidFill>
                          <a:latin typeface="Arial"/>
                          <a:ea typeface="Arial"/>
                          <a:cs typeface="Arial"/>
                          <a:sym typeface="Arial"/>
                        </a:rPr>
                        <a:t>of </a:t>
                      </a:r>
                      <a:r>
                        <a:rPr lang="en-US" sz="2000" dirty="0">
                          <a:solidFill>
                            <a:schemeClr val="dk1"/>
                          </a:solidFill>
                          <a:latin typeface="Arial"/>
                          <a:ea typeface="Arial"/>
                          <a:cs typeface="Arial"/>
                          <a:sym typeface="Arial"/>
                        </a:rPr>
                        <a:t>multisectoral or One Health approach</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8" name="Google Shape;37;p14" descr="Objectives Icon">
            <a:extLst>
              <a:ext uri="{FF2B5EF4-FFF2-40B4-BE49-F238E27FC236}">
                <a16:creationId xmlns:a16="http://schemas.microsoft.com/office/drawing/2014/main" id="{CBB9782B-A8E1-C65D-9AF3-6E3BFB6811BE}"/>
              </a:ext>
            </a:extLst>
          </p:cNvPr>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9" name="Google Shape;38;p14" descr="Discovery Dialogue ">
            <a:extLst>
              <a:ext uri="{FF2B5EF4-FFF2-40B4-BE49-F238E27FC236}">
                <a16:creationId xmlns:a16="http://schemas.microsoft.com/office/drawing/2014/main" id="{7CD87E88-EB7B-B47D-75A4-EF92C6B22369}"/>
              </a:ext>
            </a:extLst>
          </p:cNvPr>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0" name="Google Shape;39;p14" descr="Activity Icon">
            <a:extLst>
              <a:ext uri="{FF2B5EF4-FFF2-40B4-BE49-F238E27FC236}">
                <a16:creationId xmlns:a16="http://schemas.microsoft.com/office/drawing/2014/main" id="{2A7635B7-817C-CFE7-27AD-FB050C7307E0}"/>
              </a:ext>
            </a:extLst>
          </p:cNvPr>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1" name="Google Shape;41;p14" descr="A picture containing vector graphics&#10;&#10;Description automatically generated">
            <a:extLst>
              <a:ext uri="{FF2B5EF4-FFF2-40B4-BE49-F238E27FC236}">
                <a16:creationId xmlns:a16="http://schemas.microsoft.com/office/drawing/2014/main" id="{C5E0F6D3-E023-08E2-7F13-386E4CE55BE2}"/>
              </a:ext>
            </a:extLst>
          </p:cNvPr>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2" name="Rectangle 1">
            <a:extLst>
              <a:ext uri="{FF2B5EF4-FFF2-40B4-BE49-F238E27FC236}">
                <a16:creationId xmlns:a16="http://schemas.microsoft.com/office/drawing/2014/main" id="{7AF85320-B0B4-8FE9-5CA1-40BC34F9E9FB}"/>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29005EF2-BA1D-B693-DEA9-D13F2E9D00C0}"/>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2" name="Picture 11">
            <a:extLst>
              <a:ext uri="{FF2B5EF4-FFF2-40B4-BE49-F238E27FC236}">
                <a16:creationId xmlns:a16="http://schemas.microsoft.com/office/drawing/2014/main" id="{D8D38710-0883-42F9-1E0A-77A9BD571BDE}"/>
              </a:ext>
            </a:extLst>
          </p:cNvPr>
          <p:cNvPicPr>
            <a:picLocks noChangeAspect="1"/>
          </p:cNvPicPr>
          <p:nvPr/>
        </p:nvPicPr>
        <p:blipFill>
          <a:blip r:embed="rId7"/>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42109155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_Custom Layout_Portugues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38A0263-8F01-A34A-CA1A-199C37225B7F}"/>
              </a:ext>
            </a:extLst>
          </p:cNvPr>
          <p:cNvSpPr txBox="1"/>
          <p:nvPr/>
        </p:nvSpPr>
        <p:spPr>
          <a:xfrm>
            <a:off x="533400" y="413884"/>
            <a:ext cx="7523672"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Comunicação visual</a:t>
            </a:r>
            <a:endParaRPr lang="en-US" dirty="0"/>
          </a:p>
        </p:txBody>
      </p:sp>
      <p:sp>
        <p:nvSpPr>
          <p:cNvPr id="5" name="Rectangle 4">
            <a:extLst>
              <a:ext uri="{FF2B5EF4-FFF2-40B4-BE49-F238E27FC236}">
                <a16:creationId xmlns:a16="http://schemas.microsoft.com/office/drawing/2014/main" id="{EED550D9-A1A6-D2B6-52FF-3C612CDDD96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Google Shape;36;p14">
            <a:extLst>
              <a:ext uri="{FF2B5EF4-FFF2-40B4-BE49-F238E27FC236}">
                <a16:creationId xmlns:a16="http://schemas.microsoft.com/office/drawing/2014/main" id="{1B90ED4D-4DD1-FD4C-88A0-C837BE218894}"/>
              </a:ext>
            </a:extLst>
          </p:cNvPr>
          <p:cNvGraphicFramePr/>
          <p:nvPr>
            <p:extLst>
              <p:ext uri="{D42A27DB-BD31-4B8C-83A1-F6EECF244321}">
                <p14:modId xmlns:p14="http://schemas.microsoft.com/office/powerpoint/2010/main" val="1830259284"/>
              </p:ext>
            </p:extLst>
          </p:nvPr>
        </p:nvGraphicFramePr>
        <p:xfrm>
          <a:off x="1505065" y="1917027"/>
          <a:ext cx="9181875" cy="4276738"/>
        </p:xfrm>
        <a:graphic>
          <a:graphicData uri="http://schemas.openxmlformats.org/drawingml/2006/table">
            <a:tbl>
              <a:tblPr firstRow="1" bandRow="1">
                <a:noFill/>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1">
                <a:tc>
                  <a:txBody>
                    <a:bodyPr/>
                    <a:lstStyle/>
                    <a:p>
                      <a:pPr marL="0" marR="0" lvl="0" indent="0" algn="ctr" rtl="0">
                        <a:spcBef>
                          <a:spcPts val="0"/>
                        </a:spcBef>
                        <a:spcAft>
                          <a:spcPts val="0"/>
                        </a:spcAft>
                        <a:buNone/>
                      </a:pPr>
                      <a:r>
                        <a:rPr lang="en-US" sz="2400" b="1" u="none" strike="noStrike" cap="none" dirty="0" err="1">
                          <a:solidFill>
                            <a:schemeClr val="tx1"/>
                          </a:solidFill>
                        </a:rPr>
                        <a:t>ícone</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tc>
                  <a:txBody>
                    <a:bodyPr/>
                    <a:lstStyle/>
                    <a:p>
                      <a:pPr marL="0" marR="0" lvl="0" indent="0" algn="ctr" rtl="0">
                        <a:spcBef>
                          <a:spcPts val="0"/>
                        </a:spcBef>
                        <a:spcAft>
                          <a:spcPts val="0"/>
                        </a:spcAft>
                        <a:buNone/>
                      </a:pPr>
                      <a:r>
                        <a:rPr lang="en-US" sz="2400" b="1" u="none" strike="noStrike" cap="none" dirty="0" err="1">
                          <a:solidFill>
                            <a:schemeClr val="tx1"/>
                          </a:solidFill>
                        </a:rPr>
                        <a:t>Uso</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extLst>
                  <a:ext uri="{0D108BD9-81ED-4DB2-BD59-A6C34878D82A}">
                    <a16:rowId xmlns:a16="http://schemas.microsoft.com/office/drawing/2014/main" val="10000"/>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en-US" sz="2000" b="1" dirty="0" err="1"/>
                        <a:t>Objetivos</a:t>
                      </a:r>
                      <a:r>
                        <a:rPr lang="en-US" sz="2000" b="1" dirty="0"/>
                        <a:t> </a:t>
                      </a:r>
                      <a:r>
                        <a:rPr lang="en-US" sz="2000" dirty="0"/>
                        <a:t>da </a:t>
                      </a:r>
                      <a:r>
                        <a:rPr lang="en-US" sz="2000" dirty="0" err="1"/>
                        <a:t>lição</a:t>
                      </a:r>
                      <a:endParaRPr lang="en-US"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pt-BR" sz="2000" b="1" dirty="0"/>
                        <a:t>O Diálogo de Descobertas </a:t>
                      </a:r>
                      <a:r>
                        <a:rPr lang="pt-BR" sz="2000" dirty="0"/>
                        <a:t>convida ao compartilhamento de ideias e experiências</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1">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pt-BR" sz="2000" b="1" dirty="0"/>
                        <a:t>Atividade </a:t>
                      </a:r>
                      <a:r>
                        <a:rPr lang="pt-BR" sz="2000" dirty="0"/>
                        <a:t>realizada por indivíduo ou grupo</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12">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pt-BR" sz="2000" b="1" dirty="0"/>
                        <a:t>Destaque para </a:t>
                      </a:r>
                      <a:r>
                        <a:rPr lang="pt-BR" sz="2000" dirty="0"/>
                        <a:t>a abordagem multissetorial ou Uma Só Saúde</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8" name="Google Shape;37;p14" descr="Objectives Icon">
            <a:extLst>
              <a:ext uri="{FF2B5EF4-FFF2-40B4-BE49-F238E27FC236}">
                <a16:creationId xmlns:a16="http://schemas.microsoft.com/office/drawing/2014/main" id="{CBB9782B-A8E1-C65D-9AF3-6E3BFB6811BE}"/>
              </a:ext>
            </a:extLst>
          </p:cNvPr>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9" name="Google Shape;38;p14" descr="Discovery Dialogue ">
            <a:extLst>
              <a:ext uri="{FF2B5EF4-FFF2-40B4-BE49-F238E27FC236}">
                <a16:creationId xmlns:a16="http://schemas.microsoft.com/office/drawing/2014/main" id="{7CD87E88-EB7B-B47D-75A4-EF92C6B22369}"/>
              </a:ext>
            </a:extLst>
          </p:cNvPr>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0" name="Google Shape;39;p14" descr="Activity Icon">
            <a:extLst>
              <a:ext uri="{FF2B5EF4-FFF2-40B4-BE49-F238E27FC236}">
                <a16:creationId xmlns:a16="http://schemas.microsoft.com/office/drawing/2014/main" id="{2A7635B7-817C-CFE7-27AD-FB050C7307E0}"/>
              </a:ext>
            </a:extLst>
          </p:cNvPr>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1" name="Google Shape;41;p14" descr="A picture containing vector graphics&#10;&#10;Description automatically generated">
            <a:extLst>
              <a:ext uri="{FF2B5EF4-FFF2-40B4-BE49-F238E27FC236}">
                <a16:creationId xmlns:a16="http://schemas.microsoft.com/office/drawing/2014/main" id="{C5E0F6D3-E023-08E2-7F13-386E4CE55BE2}"/>
              </a:ext>
            </a:extLst>
          </p:cNvPr>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2" name="Rectangle 1">
            <a:extLst>
              <a:ext uri="{FF2B5EF4-FFF2-40B4-BE49-F238E27FC236}">
                <a16:creationId xmlns:a16="http://schemas.microsoft.com/office/drawing/2014/main" id="{7AF85320-B0B4-8FE9-5CA1-40BC34F9E9FB}"/>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29005EF2-BA1D-B693-DEA9-D13F2E9D00C0}"/>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2" name="Picture 11">
            <a:extLst>
              <a:ext uri="{FF2B5EF4-FFF2-40B4-BE49-F238E27FC236}">
                <a16:creationId xmlns:a16="http://schemas.microsoft.com/office/drawing/2014/main" id="{D8D38710-0883-42F9-1E0A-77A9BD571BDE}"/>
              </a:ext>
            </a:extLst>
          </p:cNvPr>
          <p:cNvPicPr>
            <a:picLocks noChangeAspect="1"/>
          </p:cNvPicPr>
          <p:nvPr/>
        </p:nvPicPr>
        <p:blipFill>
          <a:blip r:embed="rId7"/>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48798524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7B8B486-EFC4-8DEE-CC1F-A4E4AD1EC6A7}"/>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Slide Number Placeholder 5">
            <a:extLst>
              <a:ext uri="{FF2B5EF4-FFF2-40B4-BE49-F238E27FC236}">
                <a16:creationId xmlns:a16="http://schemas.microsoft.com/office/drawing/2014/main" id="{29FAA712-DD14-E1D3-B080-8A18549382F6}"/>
              </a:ext>
            </a:extLst>
          </p:cNvPr>
          <p:cNvSpPr txBox="1">
            <a:spLocks/>
          </p:cNvSpPr>
          <p:nvPr/>
        </p:nvSpPr>
        <p:spPr>
          <a:xfrm>
            <a:off x="-93879" y="6326347"/>
            <a:ext cx="496853" cy="365125"/>
          </a:xfrm>
          <a:prstGeom prst="rect">
            <a:avLst/>
          </a:prstGeom>
        </p:spPr>
        <p:txBody>
          <a:bodyPr vert="horz" lIns="0" tIns="0" rIns="0" bIns="0" rtlCol="0" anchor="ctr"/>
          <a:lstStyle>
            <a:defPPr>
              <a:defRPr lang="en-US"/>
            </a:defPPr>
            <a:lvl1pPr marL="0" algn="r" defTabSz="457200" rtl="0" eaLnBrk="1" latinLnBrk="0" hangingPunct="1">
              <a:defRPr lang="en-US" sz="1600" kern="1200" cap="all" smtClean="0">
                <a:solidFill>
                  <a:srgbClr val="000000"/>
                </a:solidFill>
                <a:latin typeface="Arial Re"/>
                <a:ea typeface="+mn-ea"/>
                <a:cs typeface="Arial Re"/>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32F399E-A823-8741-8D87-6A1DD0C00948}" type="slidenum">
              <a:rPr lang="en-US" smtClean="0"/>
              <a:t>‹#›</a:t>
            </a:fld>
            <a:endParaRPr lang="en-US"/>
          </a:p>
        </p:txBody>
      </p:sp>
      <p:cxnSp>
        <p:nvCxnSpPr>
          <p:cNvPr id="13" name="Straight Connector 12">
            <a:extLst>
              <a:ext uri="{FF2B5EF4-FFF2-40B4-BE49-F238E27FC236}">
                <a16:creationId xmlns:a16="http://schemas.microsoft.com/office/drawing/2014/main" id="{36ED80FB-2A60-D1A9-DC89-EA4B76A07465}"/>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2" name="Text Box 8">
            <a:extLst>
              <a:ext uri="{FF2B5EF4-FFF2-40B4-BE49-F238E27FC236}">
                <a16:creationId xmlns:a16="http://schemas.microsoft.com/office/drawing/2014/main" id="{C12E13AC-B775-005C-B790-FCD3D0BB4930}"/>
              </a:ext>
            </a:extLst>
          </p:cNvPr>
          <p:cNvSpPr txBox="1">
            <a:spLocks noChangeArrowheads="1"/>
          </p:cNvSpPr>
          <p:nvPr userDrawn="1"/>
        </p:nvSpPr>
        <p:spPr bwMode="auto">
          <a:xfrm>
            <a:off x="4277784" y="6254750"/>
            <a:ext cx="3657600" cy="336550"/>
          </a:xfrm>
          <a:prstGeom prst="rect">
            <a:avLst/>
          </a:prstGeom>
          <a:noFill/>
          <a:ln>
            <a:noFill/>
          </a:ln>
        </p:spPr>
        <p:txBody>
          <a:bodyPr>
            <a:spAutoFit/>
          </a:bodyPr>
          <a:lstStyle>
            <a:lvl1pPr>
              <a:defRPr>
                <a:solidFill>
                  <a:schemeClr val="tx1"/>
                </a:solidFill>
                <a:latin typeface="Courier New" pitchFamily="49" charset="0"/>
                <a:cs typeface="Arial" charset="0"/>
              </a:defRPr>
            </a:lvl1pPr>
            <a:lvl2pPr marL="742950" indent="-285750">
              <a:defRPr>
                <a:solidFill>
                  <a:schemeClr val="tx1"/>
                </a:solidFill>
                <a:latin typeface="Courier New" pitchFamily="49" charset="0"/>
                <a:cs typeface="Arial" charset="0"/>
              </a:defRPr>
            </a:lvl2pPr>
            <a:lvl3pPr marL="1143000" indent="-228600">
              <a:defRPr>
                <a:solidFill>
                  <a:schemeClr val="tx1"/>
                </a:solidFill>
                <a:latin typeface="Courier New" pitchFamily="49" charset="0"/>
                <a:cs typeface="Arial" charset="0"/>
              </a:defRPr>
            </a:lvl3pPr>
            <a:lvl4pPr marL="1600200" indent="-228600">
              <a:defRPr>
                <a:solidFill>
                  <a:schemeClr val="tx1"/>
                </a:solidFill>
                <a:latin typeface="Courier New" pitchFamily="49" charset="0"/>
                <a:cs typeface="Arial" charset="0"/>
              </a:defRPr>
            </a:lvl4pPr>
            <a:lvl5pPr marL="2057400" indent="-228600">
              <a:defRPr>
                <a:solidFill>
                  <a:schemeClr val="tx1"/>
                </a:solidFill>
                <a:latin typeface="Courier New" pitchFamily="49" charset="0"/>
                <a:cs typeface="Arial" charset="0"/>
              </a:defRPr>
            </a:lvl5pPr>
            <a:lvl6pPr marL="2514600" indent="-228600" eaLnBrk="0" fontAlgn="base" hangingPunct="0">
              <a:lnSpc>
                <a:spcPct val="90000"/>
              </a:lnSpc>
              <a:spcBef>
                <a:spcPct val="0"/>
              </a:spcBef>
              <a:spcAft>
                <a:spcPct val="0"/>
              </a:spcAft>
              <a:defRPr>
                <a:solidFill>
                  <a:schemeClr val="tx1"/>
                </a:solidFill>
                <a:latin typeface="Courier New" pitchFamily="49" charset="0"/>
                <a:cs typeface="Arial" charset="0"/>
              </a:defRPr>
            </a:lvl6pPr>
            <a:lvl7pPr marL="2971800" indent="-228600" eaLnBrk="0" fontAlgn="base" hangingPunct="0">
              <a:lnSpc>
                <a:spcPct val="90000"/>
              </a:lnSpc>
              <a:spcBef>
                <a:spcPct val="0"/>
              </a:spcBef>
              <a:spcAft>
                <a:spcPct val="0"/>
              </a:spcAft>
              <a:defRPr>
                <a:solidFill>
                  <a:schemeClr val="tx1"/>
                </a:solidFill>
                <a:latin typeface="Courier New" pitchFamily="49" charset="0"/>
                <a:cs typeface="Arial" charset="0"/>
              </a:defRPr>
            </a:lvl7pPr>
            <a:lvl8pPr marL="3429000" indent="-228600" eaLnBrk="0" fontAlgn="base" hangingPunct="0">
              <a:lnSpc>
                <a:spcPct val="90000"/>
              </a:lnSpc>
              <a:spcBef>
                <a:spcPct val="0"/>
              </a:spcBef>
              <a:spcAft>
                <a:spcPct val="0"/>
              </a:spcAft>
              <a:defRPr>
                <a:solidFill>
                  <a:schemeClr val="tx1"/>
                </a:solidFill>
                <a:latin typeface="Courier New" pitchFamily="49" charset="0"/>
                <a:cs typeface="Arial" charset="0"/>
              </a:defRPr>
            </a:lvl8pPr>
            <a:lvl9pPr marL="3886200" indent="-228600" eaLnBrk="0" fontAlgn="base" hangingPunct="0">
              <a:lnSpc>
                <a:spcPct val="90000"/>
              </a:lnSpc>
              <a:spcBef>
                <a:spcPct val="0"/>
              </a:spcBef>
              <a:spcAft>
                <a:spcPct val="0"/>
              </a:spcAft>
              <a:defRPr>
                <a:solidFill>
                  <a:schemeClr val="tx1"/>
                </a:solidFill>
                <a:latin typeface="Courier New" pitchFamily="49" charset="0"/>
                <a:cs typeface="Arial" charset="0"/>
              </a:defRPr>
            </a:lvl9pPr>
          </a:lstStyle>
          <a:p>
            <a:pPr algn="ctr" eaLnBrk="1" hangingPunct="1">
              <a:defRPr/>
            </a:pPr>
            <a:endParaRPr lang="en-US" sz="1600">
              <a:solidFill>
                <a:schemeClr val="bg1"/>
              </a:solidFill>
              <a:latin typeface="Franklin Gothic Medium Cond" pitchFamily="34" charset="0"/>
              <a:cs typeface="Times New Roman" pitchFamily="18" charset="0"/>
            </a:endParaRPr>
          </a:p>
        </p:txBody>
      </p:sp>
    </p:spTree>
    <p:extLst>
      <p:ext uri="{BB962C8B-B14F-4D97-AF65-F5344CB8AC3E}">
        <p14:creationId xmlns:p14="http://schemas.microsoft.com/office/powerpoint/2010/main" val="2747116249"/>
      </p:ext>
    </p:extLst>
  </p:cSld>
  <p:clrMap bg1="lt1" tx1="dk1" bg2="lt2" tx2="dk2" accent1="accent1" accent2="accent2" accent3="accent3" accent4="accent4" accent5="accent5" accent6="accent6" hlink="hlink" folHlink="folHlink"/>
  <p:sldLayoutIdLst>
    <p:sldLayoutId id="2147484756" r:id="rId1"/>
    <p:sldLayoutId id="2147484757" r:id="rId2"/>
    <p:sldLayoutId id="2147484758" r:id="rId3"/>
    <p:sldLayoutId id="2147484759" r:id="rId4"/>
    <p:sldLayoutId id="2147484760" r:id="rId5"/>
    <p:sldLayoutId id="2147484761" r:id="rId6"/>
    <p:sldLayoutId id="2147484762" r:id="rId7"/>
    <p:sldLayoutId id="2147484763" r:id="rId8"/>
    <p:sldLayoutId id="2147484764" r:id="rId9"/>
    <p:sldLayoutId id="2147484765" r:id="rId10"/>
    <p:sldLayoutId id="2147484766" r:id="rId11"/>
    <p:sldLayoutId id="2147484767" r:id="rId12"/>
    <p:sldLayoutId id="2147484768" r:id="rId13"/>
    <p:sldLayoutId id="2147484769" r:id="rId14"/>
    <p:sldLayoutId id="2147484770" r:id="rId15"/>
    <p:sldLayoutId id="2147484771" r:id="rId16"/>
    <p:sldLayoutId id="2147484772" r:id="rId17"/>
    <p:sldLayoutId id="2147484773" r:id="rId18"/>
    <p:sldLayoutId id="2147484774" r:id="rId19"/>
    <p:sldLayoutId id="2147484775" r:id="rId20"/>
    <p:sldLayoutId id="2147484776" r:id="rId21"/>
    <p:sldLayoutId id="2147484777" r:id="rId22"/>
    <p:sldLayoutId id="2147484778" r:id="rId23"/>
    <p:sldLayoutId id="2147484779" r:id="rId24"/>
    <p:sldLayoutId id="2147484780" r:id="rId25"/>
    <p:sldLayoutId id="2147484781" r:id="rId26"/>
    <p:sldLayoutId id="2147484782" r:id="rId27"/>
    <p:sldLayoutId id="2147484783" r:id="rId28"/>
    <p:sldLayoutId id="2147484784" r:id="rId29"/>
    <p:sldLayoutId id="2147484785" r:id="rId30"/>
    <p:sldLayoutId id="2147484786" r:id="rId31"/>
    <p:sldLayoutId id="2147484787" r:id="rId3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hyperlink" Target="https://www.cdc.gov/anthrax/symptoms/index.html" TargetMode="Externa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20.jpg"/><Relationship Id="rId5" Type="http://schemas.openxmlformats.org/officeDocument/2006/relationships/image" Target="../media/image19.jpg"/><Relationship Id="rId4" Type="http://schemas.openxmlformats.org/officeDocument/2006/relationships/image" Target="../media/image18.jpg"/></Relationships>
</file>

<file path=ppt/slides/_rels/slide11.xml.rels><?xml version="1.0" encoding="UTF-8" standalone="yes"?>
<Relationships xmlns="http://schemas.openxmlformats.org/package/2006/relationships"><Relationship Id="rId3" Type="http://schemas.openxmlformats.org/officeDocument/2006/relationships/hyperlink" Target="https://www.woah.org/en/disease/anthrax/" TargetMode="External"/><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8" Type="http://schemas.openxmlformats.org/officeDocument/2006/relationships/image" Target="../media/image34.sv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image" Target="../media/image30.sv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36.sv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5.xml"/><Relationship Id="rId4" Type="http://schemas.openxmlformats.org/officeDocument/2006/relationships/image" Target="../media/image36.sv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Text Placeholder 27"/>
          <p:cNvSpPr>
            <a:spLocks noGrp="1"/>
          </p:cNvSpPr>
          <p:nvPr>
            <p:ph type="body" sz="quarter" idx="17"/>
          </p:nvPr>
        </p:nvSpPr>
        <p:spPr>
          <a:prstGeom prst="rect">
            <a:avLst/>
          </a:prstGeom>
        </p:spPr>
        <p:txBody>
          <a:bodyPr/>
          <a:lstStyle/>
          <a:p>
            <a:r>
              <a:rPr lang="en-US" altLang="en-US" dirty="0">
                <a:ea typeface="ＭＳ Ｐゴシック" pitchFamily="34" charset="-128"/>
              </a:rPr>
              <a:t>Análise do </a:t>
            </a:r>
            <a:r>
              <a:rPr lang="en-US" altLang="en-US" dirty="0" err="1">
                <a:ea typeface="ＭＳ Ｐゴシック" pitchFamily="34" charset="-128"/>
              </a:rPr>
              <a:t>Problema</a:t>
            </a:r>
            <a:endParaRPr lang="en-US" dirty="0"/>
          </a:p>
        </p:txBody>
      </p:sp>
      <p:sp>
        <p:nvSpPr>
          <p:cNvPr id="20486" name="Text Placeholder 4"/>
          <p:cNvSpPr>
            <a:spLocks noGrp="1"/>
          </p:cNvSpPr>
          <p:nvPr>
            <p:ph type="body" sz="quarter" idx="16"/>
          </p:nvPr>
        </p:nvSpPr>
        <p:spPr/>
        <p:txBody>
          <a:bodyPr/>
          <a:lstStyle/>
          <a:p>
            <a:r>
              <a:rPr lang="en-US" dirty="0" err="1"/>
              <a:t>Oficina</a:t>
            </a:r>
            <a:r>
              <a:rPr lang="en-US" dirty="0"/>
              <a:t> 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1"/>
          <p:cNvSpPr>
            <a:spLocks noGrp="1"/>
          </p:cNvSpPr>
          <p:nvPr>
            <p:ph sz="half" idx="2"/>
          </p:nvPr>
        </p:nvSpPr>
        <p:spPr>
          <a:xfrm>
            <a:off x="838200" y="4579480"/>
            <a:ext cx="10515600" cy="1538686"/>
          </a:xfrm>
          <a:prstGeom prst="rect">
            <a:avLst/>
          </a:prstGeom>
        </p:spPr>
        <p:txBody>
          <a:bodyPr>
            <a:noAutofit/>
          </a:bodyPr>
          <a:lstStyle/>
          <a:p>
            <a:r>
              <a:rPr lang="en-US" dirty="0"/>
              <a:t>Evitável por vacinação</a:t>
            </a:r>
          </a:p>
          <a:p>
            <a:r>
              <a:rPr lang="en-US" dirty="0"/>
              <a:t>Tratável com </a:t>
            </a:r>
            <a:r>
              <a:rPr lang="en-US" dirty="0" err="1"/>
              <a:t>antibióticos</a:t>
            </a:r>
            <a:r>
              <a:rPr lang="en-US" dirty="0"/>
              <a:t>, se diagnosticada precocemente</a:t>
            </a:r>
          </a:p>
          <a:p>
            <a:r>
              <a:rPr lang="en-US" dirty="0"/>
              <a:t>Pode ser fatal, especialmente se não for </a:t>
            </a:r>
            <a:r>
              <a:rPr lang="en-US" dirty="0" err="1"/>
              <a:t>tratado</a:t>
            </a:r>
            <a:r>
              <a:rPr lang="en-US" dirty="0"/>
              <a:t> rapidamente</a:t>
            </a:r>
          </a:p>
        </p:txBody>
      </p:sp>
      <p:sp>
        <p:nvSpPr>
          <p:cNvPr id="9" name="Title 8">
            <a:extLst>
              <a:ext uri="{FF2B5EF4-FFF2-40B4-BE49-F238E27FC236}">
                <a16:creationId xmlns:a16="http://schemas.microsoft.com/office/drawing/2014/main" id="{CBEFEA11-BADE-4291-8786-C7E9A5A3C22A}"/>
              </a:ext>
            </a:extLst>
          </p:cNvPr>
          <p:cNvSpPr>
            <a:spLocks noGrp="1"/>
          </p:cNvSpPr>
          <p:nvPr>
            <p:ph type="title"/>
          </p:nvPr>
        </p:nvSpPr>
        <p:spPr/>
        <p:txBody>
          <a:bodyPr/>
          <a:lstStyle/>
          <a:p>
            <a:r>
              <a:rPr lang="en-US" dirty="0" err="1">
                <a:latin typeface="Franklin Gothic Medium"/>
              </a:rPr>
              <a:t>Antraz</a:t>
            </a:r>
            <a:r>
              <a:rPr lang="en-US" dirty="0">
                <a:latin typeface="Franklin Gothic Medium"/>
              </a:rPr>
              <a:t> humano: três tipos</a:t>
            </a:r>
          </a:p>
        </p:txBody>
      </p:sp>
      <p:sp>
        <p:nvSpPr>
          <p:cNvPr id="14" name="Text Placeholder 13">
            <a:extLst>
              <a:ext uri="{FF2B5EF4-FFF2-40B4-BE49-F238E27FC236}">
                <a16:creationId xmlns:a16="http://schemas.microsoft.com/office/drawing/2014/main" id="{E038FC40-7DBD-652E-FA0C-2FAD4D62BA40}"/>
              </a:ext>
            </a:extLst>
          </p:cNvPr>
          <p:cNvSpPr>
            <a:spLocks noGrp="1"/>
          </p:cNvSpPr>
          <p:nvPr>
            <p:ph type="body" sz="quarter" idx="16"/>
          </p:nvPr>
        </p:nvSpPr>
        <p:spPr/>
        <p:txBody>
          <a:bodyPr/>
          <a:lstStyle/>
          <a:p>
            <a:r>
              <a:rPr lang="en-US" sz="1200" dirty="0">
                <a:latin typeface="+mn-lt"/>
                <a:hlinkClick r:id="rId3"/>
              </a:rPr>
              <a:t>https://www.cdc.gov/anthrax/symptoms/index.html</a:t>
            </a:r>
            <a:endParaRPr lang="en-US" sz="1200" dirty="0">
              <a:latin typeface="+mn-lt"/>
            </a:endParaRPr>
          </a:p>
          <a:p>
            <a:endParaRPr lang="en-US" dirty="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98886" y="2286000"/>
            <a:ext cx="1828800" cy="1828800"/>
          </a:xfrm>
          <a:prstGeom prst="rect">
            <a:avLst/>
          </a:prstGeom>
          <a:ln>
            <a:solidFill>
              <a:schemeClr val="tx1"/>
            </a:solidFill>
          </a:ln>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81600" y="2286000"/>
            <a:ext cx="1828800" cy="1828800"/>
          </a:xfrm>
          <a:prstGeom prst="rect">
            <a:avLst/>
          </a:prstGeom>
          <a:ln>
            <a:solidFill>
              <a:schemeClr val="tx1"/>
            </a:solidFill>
          </a:ln>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63000" y="2286000"/>
            <a:ext cx="1828800" cy="1828800"/>
          </a:xfrm>
          <a:prstGeom prst="rect">
            <a:avLst/>
          </a:prstGeom>
          <a:ln>
            <a:solidFill>
              <a:schemeClr val="tx1"/>
            </a:solidFill>
          </a:ln>
        </p:spPr>
      </p:pic>
      <p:sp>
        <p:nvSpPr>
          <p:cNvPr id="5" name="TextBox 4">
            <a:extLst>
              <a:ext uri="{FF2B5EF4-FFF2-40B4-BE49-F238E27FC236}">
                <a16:creationId xmlns:a16="http://schemas.microsoft.com/office/drawing/2014/main" id="{99F7E541-DAFB-32CA-D08D-6B988E1C00AA}"/>
              </a:ext>
            </a:extLst>
          </p:cNvPr>
          <p:cNvSpPr txBox="1"/>
          <p:nvPr/>
        </p:nvSpPr>
        <p:spPr>
          <a:xfrm>
            <a:off x="1598886" y="1552223"/>
            <a:ext cx="1828800" cy="461665"/>
          </a:xfrm>
          <a:prstGeom prst="rect">
            <a:avLst/>
          </a:prstGeom>
          <a:noFill/>
        </p:spPr>
        <p:txBody>
          <a:bodyPr wrap="square">
            <a:spAutoFit/>
          </a:bodyPr>
          <a:lstStyle/>
          <a:p>
            <a:pPr algn="ctr"/>
            <a:r>
              <a:rPr lang="en-US" sz="2400" dirty="0"/>
              <a:t>Cutâneo</a:t>
            </a:r>
          </a:p>
        </p:txBody>
      </p:sp>
      <p:sp>
        <p:nvSpPr>
          <p:cNvPr id="10" name="TextBox 9">
            <a:extLst>
              <a:ext uri="{FF2B5EF4-FFF2-40B4-BE49-F238E27FC236}">
                <a16:creationId xmlns:a16="http://schemas.microsoft.com/office/drawing/2014/main" id="{333EB7CC-502A-D9FF-E114-E589A330FC19}"/>
              </a:ext>
            </a:extLst>
          </p:cNvPr>
          <p:cNvSpPr txBox="1"/>
          <p:nvPr/>
        </p:nvSpPr>
        <p:spPr>
          <a:xfrm>
            <a:off x="4876143" y="1516559"/>
            <a:ext cx="2438400" cy="769441"/>
          </a:xfrm>
          <a:prstGeom prst="rect">
            <a:avLst/>
          </a:prstGeom>
          <a:noFill/>
        </p:spPr>
        <p:txBody>
          <a:bodyPr wrap="square">
            <a:spAutoFit/>
          </a:bodyPr>
          <a:lstStyle/>
          <a:p>
            <a:pPr algn="ctr"/>
            <a:r>
              <a:rPr lang="en-US" sz="2400" dirty="0"/>
              <a:t>Gastrointestinal</a:t>
            </a:r>
          </a:p>
          <a:p>
            <a:pPr algn="ctr"/>
            <a:r>
              <a:rPr lang="en-US" sz="2000" dirty="0"/>
              <a:t>(ingestão)</a:t>
            </a:r>
          </a:p>
        </p:txBody>
      </p:sp>
      <p:sp>
        <p:nvSpPr>
          <p:cNvPr id="11" name="TextBox 10">
            <a:extLst>
              <a:ext uri="{FF2B5EF4-FFF2-40B4-BE49-F238E27FC236}">
                <a16:creationId xmlns:a16="http://schemas.microsoft.com/office/drawing/2014/main" id="{4CA98E16-1003-C5CE-C277-B803AA602396}"/>
              </a:ext>
            </a:extLst>
          </p:cNvPr>
          <p:cNvSpPr txBox="1"/>
          <p:nvPr/>
        </p:nvSpPr>
        <p:spPr>
          <a:xfrm>
            <a:off x="8763000" y="1509080"/>
            <a:ext cx="1828800" cy="769441"/>
          </a:xfrm>
          <a:prstGeom prst="rect">
            <a:avLst/>
          </a:prstGeom>
          <a:noFill/>
        </p:spPr>
        <p:txBody>
          <a:bodyPr wrap="square">
            <a:spAutoFit/>
          </a:bodyPr>
          <a:lstStyle/>
          <a:p>
            <a:pPr algn="ctr"/>
            <a:r>
              <a:rPr lang="en-US" sz="2400" dirty="0"/>
              <a:t>Pulmonar</a:t>
            </a:r>
          </a:p>
          <a:p>
            <a:pPr algn="ctr"/>
            <a:r>
              <a:rPr lang="en-US" sz="2000" dirty="0"/>
              <a:t>(inalação)</a:t>
            </a:r>
          </a:p>
        </p:txBody>
      </p:sp>
      <p:sp>
        <p:nvSpPr>
          <p:cNvPr id="12" name="TextBox 11">
            <a:extLst>
              <a:ext uri="{FF2B5EF4-FFF2-40B4-BE49-F238E27FC236}">
                <a16:creationId xmlns:a16="http://schemas.microsoft.com/office/drawing/2014/main" id="{46C4BE5E-C6BF-90A3-40D5-F7A7BCCF19D8}"/>
              </a:ext>
            </a:extLst>
          </p:cNvPr>
          <p:cNvSpPr txBox="1"/>
          <p:nvPr/>
        </p:nvSpPr>
        <p:spPr>
          <a:xfrm>
            <a:off x="1591003" y="4095690"/>
            <a:ext cx="1828800" cy="400110"/>
          </a:xfrm>
          <a:prstGeom prst="rect">
            <a:avLst/>
          </a:prstGeom>
          <a:noFill/>
        </p:spPr>
        <p:txBody>
          <a:bodyPr wrap="square">
            <a:spAutoFit/>
          </a:bodyPr>
          <a:lstStyle/>
          <a:p>
            <a:pPr algn="ctr"/>
            <a:r>
              <a:rPr lang="en-US" sz="2000" dirty="0"/>
              <a:t>Mais comuns</a:t>
            </a:r>
          </a:p>
        </p:txBody>
      </p:sp>
      <p:sp>
        <p:nvSpPr>
          <p:cNvPr id="13" name="TextBox 12">
            <a:extLst>
              <a:ext uri="{FF2B5EF4-FFF2-40B4-BE49-F238E27FC236}">
                <a16:creationId xmlns:a16="http://schemas.microsoft.com/office/drawing/2014/main" id="{08BC46B3-C23B-9B6E-EBC0-6CDFE593CA13}"/>
              </a:ext>
            </a:extLst>
          </p:cNvPr>
          <p:cNvSpPr txBox="1"/>
          <p:nvPr/>
        </p:nvSpPr>
        <p:spPr>
          <a:xfrm>
            <a:off x="8763000" y="4095690"/>
            <a:ext cx="1828800" cy="400110"/>
          </a:xfrm>
          <a:prstGeom prst="rect">
            <a:avLst/>
          </a:prstGeom>
          <a:noFill/>
        </p:spPr>
        <p:txBody>
          <a:bodyPr wrap="square">
            <a:spAutoFit/>
          </a:bodyPr>
          <a:lstStyle/>
          <a:p>
            <a:pPr algn="ctr"/>
            <a:r>
              <a:rPr lang="en-US" sz="2000" dirty="0"/>
              <a:t>Mais fatais</a:t>
            </a:r>
          </a:p>
        </p:txBody>
      </p:sp>
    </p:spTree>
    <p:extLst>
      <p:ext uri="{BB962C8B-B14F-4D97-AF65-F5344CB8AC3E}">
        <p14:creationId xmlns:p14="http://schemas.microsoft.com/office/powerpoint/2010/main" val="3537103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1">
            <a:extLst>
              <a:ext uri="{FF2B5EF4-FFF2-40B4-BE49-F238E27FC236}">
                <a16:creationId xmlns:a16="http://schemas.microsoft.com/office/drawing/2014/main" id="{189969A3-462B-36EF-FF27-F4E8B4D7749F}"/>
              </a:ext>
            </a:extLst>
          </p:cNvPr>
          <p:cNvSpPr>
            <a:spLocks noGrp="1"/>
          </p:cNvSpPr>
          <p:nvPr>
            <p:ph sz="half" idx="2"/>
          </p:nvPr>
        </p:nvSpPr>
        <p:spPr>
          <a:xfrm>
            <a:off x="838200" y="3988181"/>
            <a:ext cx="10515600" cy="2129985"/>
          </a:xfrm>
        </p:spPr>
        <p:txBody>
          <a:bodyPr>
            <a:noAutofit/>
          </a:bodyPr>
          <a:lstStyle/>
          <a:p>
            <a:r>
              <a:rPr lang="en-US" dirty="0" err="1"/>
              <a:t>Afeta</a:t>
            </a:r>
            <a:r>
              <a:rPr lang="en-US" dirty="0"/>
              <a:t> principalmente ruminantes e cavalos, </a:t>
            </a:r>
            <a:br>
              <a:rPr lang="en-US" dirty="0"/>
            </a:br>
            <a:r>
              <a:rPr lang="en-US" dirty="0" err="1"/>
              <a:t>ocasionalmente</a:t>
            </a:r>
            <a:r>
              <a:rPr lang="en-US" dirty="0"/>
              <a:t> carnívoros</a:t>
            </a:r>
          </a:p>
          <a:p>
            <a:r>
              <a:rPr lang="en-US" dirty="0"/>
              <a:t>Geralmente fatal </a:t>
            </a:r>
            <a:r>
              <a:rPr lang="en-US" dirty="0" err="1"/>
              <a:t>em</a:t>
            </a:r>
            <a:r>
              <a:rPr lang="en-US" dirty="0"/>
              <a:t> </a:t>
            </a:r>
            <a:r>
              <a:rPr lang="en-US" dirty="0" err="1"/>
              <a:t>ruminantes</a:t>
            </a:r>
            <a:r>
              <a:rPr lang="en-US" dirty="0"/>
              <a:t> e cavalos</a:t>
            </a:r>
          </a:p>
          <a:p>
            <a:r>
              <a:rPr lang="en-US" dirty="0"/>
              <a:t>Vacinas disponíveis e recomendadas para as zonas </a:t>
            </a:r>
            <a:r>
              <a:rPr lang="en-US" dirty="0" err="1"/>
              <a:t>endêmicas</a:t>
            </a:r>
            <a:endParaRPr lang="en-US" dirty="0"/>
          </a:p>
          <a:p>
            <a:pPr marL="0">
              <a:buNone/>
            </a:pPr>
            <a:endParaRPr lang="en-US" dirty="0"/>
          </a:p>
        </p:txBody>
      </p:sp>
      <p:sp>
        <p:nvSpPr>
          <p:cNvPr id="9" name="Title 8">
            <a:extLst>
              <a:ext uri="{FF2B5EF4-FFF2-40B4-BE49-F238E27FC236}">
                <a16:creationId xmlns:a16="http://schemas.microsoft.com/office/drawing/2014/main" id="{CBEFEA11-BADE-4291-8786-C7E9A5A3C22A}"/>
              </a:ext>
            </a:extLst>
          </p:cNvPr>
          <p:cNvSpPr>
            <a:spLocks noGrp="1"/>
          </p:cNvSpPr>
          <p:nvPr>
            <p:ph type="title"/>
          </p:nvPr>
        </p:nvSpPr>
        <p:spPr/>
        <p:txBody>
          <a:bodyPr/>
          <a:lstStyle/>
          <a:p>
            <a:r>
              <a:rPr lang="en-US" dirty="0" err="1">
                <a:latin typeface="Franklin Gothic Medium"/>
              </a:rPr>
              <a:t>Antraz</a:t>
            </a:r>
            <a:r>
              <a:rPr lang="en-US" dirty="0">
                <a:latin typeface="Franklin Gothic Medium"/>
              </a:rPr>
              <a:t> animal: Caraterísticas clínicas</a:t>
            </a:r>
          </a:p>
        </p:txBody>
      </p:sp>
      <p:sp>
        <p:nvSpPr>
          <p:cNvPr id="4" name="Text Placeholder 3">
            <a:extLst>
              <a:ext uri="{FF2B5EF4-FFF2-40B4-BE49-F238E27FC236}">
                <a16:creationId xmlns:a16="http://schemas.microsoft.com/office/drawing/2014/main" id="{81130843-9CC8-68B3-BFE9-FDEB2490FA8D}"/>
              </a:ext>
            </a:extLst>
          </p:cNvPr>
          <p:cNvSpPr>
            <a:spLocks noGrp="1"/>
          </p:cNvSpPr>
          <p:nvPr>
            <p:ph type="body" sz="quarter" idx="16"/>
          </p:nvPr>
        </p:nvSpPr>
        <p:spPr/>
        <p:txBody>
          <a:bodyPr/>
          <a:lstStyle/>
          <a:p>
            <a:r>
              <a:rPr lang="en-US" dirty="0">
                <a:hlinkClick r:id="rId3"/>
              </a:rPr>
              <a:t>Anthrax - OMAH - </a:t>
            </a:r>
            <a:r>
              <a:rPr lang="en-US" dirty="0" err="1">
                <a:hlinkClick r:id="rId3"/>
              </a:rPr>
              <a:t>Organização </a:t>
            </a:r>
            <a:r>
              <a:rPr lang="en-US" dirty="0">
                <a:hlinkClick r:id="rId3"/>
              </a:rPr>
              <a:t>Mundial da Saúde Animal</a:t>
            </a:r>
            <a:endParaRPr lang="en-US" dirty="0"/>
          </a:p>
          <a:p>
            <a:endParaRPr lang="en-US" dirty="0"/>
          </a:p>
        </p:txBody>
      </p:sp>
      <p:sp>
        <p:nvSpPr>
          <p:cNvPr id="10" name="TextBox 9">
            <a:extLst>
              <a:ext uri="{FF2B5EF4-FFF2-40B4-BE49-F238E27FC236}">
                <a16:creationId xmlns:a16="http://schemas.microsoft.com/office/drawing/2014/main" id="{CFF31794-C217-1229-1689-90634F452EC4}"/>
              </a:ext>
            </a:extLst>
          </p:cNvPr>
          <p:cNvSpPr txBox="1"/>
          <p:nvPr/>
        </p:nvSpPr>
        <p:spPr>
          <a:xfrm>
            <a:off x="990600" y="1648752"/>
            <a:ext cx="2668314" cy="769441"/>
          </a:xfrm>
          <a:prstGeom prst="rect">
            <a:avLst/>
          </a:prstGeom>
          <a:noFill/>
        </p:spPr>
        <p:txBody>
          <a:bodyPr wrap="square">
            <a:spAutoFit/>
          </a:bodyPr>
          <a:lstStyle/>
          <a:p>
            <a:r>
              <a:rPr lang="en-US" sz="2400" b="1" dirty="0" err="1"/>
              <a:t>Peraguda</a:t>
            </a:r>
            <a:endParaRPr lang="en-US" sz="2400" b="1" dirty="0"/>
          </a:p>
          <a:p>
            <a:r>
              <a:rPr lang="en-US" sz="2000" dirty="0"/>
              <a:t>Morte súbita</a:t>
            </a:r>
          </a:p>
        </p:txBody>
      </p:sp>
      <p:sp>
        <p:nvSpPr>
          <p:cNvPr id="11" name="TextBox 10">
            <a:extLst>
              <a:ext uri="{FF2B5EF4-FFF2-40B4-BE49-F238E27FC236}">
                <a16:creationId xmlns:a16="http://schemas.microsoft.com/office/drawing/2014/main" id="{18A79603-7123-D2A1-D666-962053393429}"/>
              </a:ext>
            </a:extLst>
          </p:cNvPr>
          <p:cNvSpPr txBox="1"/>
          <p:nvPr/>
        </p:nvSpPr>
        <p:spPr>
          <a:xfrm>
            <a:off x="4652039" y="1638050"/>
            <a:ext cx="3072384" cy="1692771"/>
          </a:xfrm>
          <a:prstGeom prst="rect">
            <a:avLst/>
          </a:prstGeom>
          <a:noFill/>
        </p:spPr>
        <p:txBody>
          <a:bodyPr wrap="square">
            <a:spAutoFit/>
          </a:bodyPr>
          <a:lstStyle/>
          <a:p>
            <a:r>
              <a:rPr lang="en-US" sz="2400" b="1" dirty="0"/>
              <a:t>Aguda</a:t>
            </a:r>
          </a:p>
          <a:p>
            <a:r>
              <a:rPr lang="en-US" sz="2000" dirty="0">
                <a:cs typeface="Courier New"/>
              </a:rPr>
              <a:t>Febre alta </a:t>
            </a:r>
            <a:endParaRPr lang="en-US" sz="2000" dirty="0"/>
          </a:p>
          <a:p>
            <a:r>
              <a:rPr lang="en-US" sz="2000" dirty="0">
                <a:cs typeface="Courier New"/>
              </a:rPr>
              <a:t>Tremores musculares </a:t>
            </a:r>
          </a:p>
          <a:p>
            <a:r>
              <a:rPr lang="en-US" sz="2000" dirty="0" err="1">
                <a:cs typeface="Courier New"/>
              </a:rPr>
              <a:t>Dificuldade</a:t>
            </a:r>
            <a:r>
              <a:rPr lang="en-US" sz="2000" dirty="0">
                <a:cs typeface="Courier New"/>
              </a:rPr>
              <a:t> de respirar</a:t>
            </a:r>
          </a:p>
          <a:p>
            <a:r>
              <a:rPr lang="en-US" sz="2000" dirty="0">
                <a:cs typeface="Courier New"/>
              </a:rPr>
              <a:t>Hemorragia dos orifícios</a:t>
            </a:r>
            <a:endParaRPr lang="en-US" sz="2400" dirty="0"/>
          </a:p>
        </p:txBody>
      </p:sp>
      <p:sp>
        <p:nvSpPr>
          <p:cNvPr id="12" name="TextBox 11">
            <a:extLst>
              <a:ext uri="{FF2B5EF4-FFF2-40B4-BE49-F238E27FC236}">
                <a16:creationId xmlns:a16="http://schemas.microsoft.com/office/drawing/2014/main" id="{6F7AB3B3-7BF9-A37C-9367-184F462C251D}"/>
              </a:ext>
            </a:extLst>
          </p:cNvPr>
          <p:cNvSpPr txBox="1"/>
          <p:nvPr/>
        </p:nvSpPr>
        <p:spPr>
          <a:xfrm>
            <a:off x="8674395" y="1648752"/>
            <a:ext cx="2590800" cy="2000548"/>
          </a:xfrm>
          <a:prstGeom prst="rect">
            <a:avLst/>
          </a:prstGeom>
          <a:noFill/>
        </p:spPr>
        <p:txBody>
          <a:bodyPr wrap="square">
            <a:spAutoFit/>
          </a:bodyPr>
          <a:lstStyle/>
          <a:p>
            <a:r>
              <a:rPr lang="en-US" sz="2400" b="1" dirty="0"/>
              <a:t>Subaguda</a:t>
            </a:r>
          </a:p>
          <a:p>
            <a:r>
              <a:rPr lang="en-US" sz="2000" dirty="0">
                <a:latin typeface="Arial"/>
                <a:cs typeface="Courier New"/>
              </a:rPr>
              <a:t>Febre progressiva Depressão Inapetência</a:t>
            </a:r>
            <a:endParaRPr lang="en-US" sz="2000" dirty="0">
              <a:latin typeface="Arial"/>
            </a:endParaRPr>
          </a:p>
          <a:p>
            <a:r>
              <a:rPr lang="en-US" sz="2000" dirty="0">
                <a:latin typeface="Arial"/>
                <a:cs typeface="Courier New"/>
              </a:rPr>
              <a:t>Fraqueza </a:t>
            </a:r>
            <a:endParaRPr lang="en-US" sz="2000" dirty="0">
              <a:latin typeface="Arial"/>
            </a:endParaRPr>
          </a:p>
          <a:p>
            <a:r>
              <a:rPr lang="en-US" sz="2000" dirty="0" err="1">
                <a:latin typeface="Arial"/>
                <a:cs typeface="Courier New"/>
              </a:rPr>
              <a:t>Prostração</a:t>
            </a:r>
            <a:endParaRPr lang="en-US" sz="2000" dirty="0">
              <a:latin typeface="Arial"/>
              <a:cs typeface="Courier New"/>
            </a:endParaRPr>
          </a:p>
        </p:txBody>
      </p:sp>
      <p:sp>
        <p:nvSpPr>
          <p:cNvPr id="13" name="Content Placeholder 1">
            <a:extLst>
              <a:ext uri="{FF2B5EF4-FFF2-40B4-BE49-F238E27FC236}">
                <a16:creationId xmlns:a16="http://schemas.microsoft.com/office/drawing/2014/main" id="{2C28CFCB-3F2D-E539-FFF6-1CB73818DC1E}"/>
              </a:ext>
            </a:extLst>
          </p:cNvPr>
          <p:cNvSpPr txBox="1">
            <a:spLocks/>
          </p:cNvSpPr>
          <p:nvPr/>
        </p:nvSpPr>
        <p:spPr>
          <a:xfrm>
            <a:off x="762000" y="2953956"/>
            <a:ext cx="10515600" cy="1981200"/>
          </a:xfrm>
          <a:prstGeom prst="rect">
            <a:avLst/>
          </a:prstGeom>
        </p:spPr>
        <p:txBody>
          <a:bodyPr>
            <a:noAutofit/>
          </a:bodyPr>
          <a:lstStyle>
            <a:lvl1pPr marL="228600" indent="-228600" algn="l" defTabSz="914400" rtl="0" eaLnBrk="1" latinLnBrk="0" hangingPunct="1">
              <a:lnSpc>
                <a:spcPct val="100000"/>
              </a:lnSpc>
              <a:spcBef>
                <a:spcPts val="500"/>
              </a:spcBef>
              <a:spcAft>
                <a:spcPts val="5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500"/>
              </a:spcAft>
              <a:buClr>
                <a:srgbClr val="109648"/>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000" dirty="0"/>
          </a:p>
          <a:p>
            <a:pPr marL="0">
              <a:buFont typeface="Arial" panose="020B0604020202020204" pitchFamily="34" charset="0"/>
              <a:buNone/>
            </a:pPr>
            <a:endParaRPr lang="en-US" sz="2000" dirty="0"/>
          </a:p>
        </p:txBody>
      </p:sp>
      <p:sp>
        <p:nvSpPr>
          <p:cNvPr id="16" name="Rectangle: Rounded Corners 15">
            <a:extLst>
              <a:ext uri="{FF2B5EF4-FFF2-40B4-BE49-F238E27FC236}">
                <a16:creationId xmlns:a16="http://schemas.microsoft.com/office/drawing/2014/main" id="{A719BE3F-0FE9-C0FF-F67B-906848E908FD}"/>
              </a:ext>
            </a:extLst>
          </p:cNvPr>
          <p:cNvSpPr/>
          <p:nvPr/>
        </p:nvSpPr>
        <p:spPr>
          <a:xfrm>
            <a:off x="674765" y="1598132"/>
            <a:ext cx="3072384" cy="2062103"/>
          </a:xfrm>
          <a:prstGeom prst="roundRect">
            <a:avLst/>
          </a:prstGeom>
          <a:noFill/>
          <a:ln w="76200">
            <a:solidFill>
              <a:srgbClr val="00953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Rounded Corners 1">
            <a:extLst>
              <a:ext uri="{FF2B5EF4-FFF2-40B4-BE49-F238E27FC236}">
                <a16:creationId xmlns:a16="http://schemas.microsoft.com/office/drawing/2014/main" id="{390C7FCC-DF7F-9CF0-6A04-E458C14289BC}"/>
              </a:ext>
            </a:extLst>
          </p:cNvPr>
          <p:cNvSpPr/>
          <p:nvPr/>
        </p:nvSpPr>
        <p:spPr>
          <a:xfrm>
            <a:off x="4502573" y="1591689"/>
            <a:ext cx="3072384" cy="2062103"/>
          </a:xfrm>
          <a:prstGeom prst="roundRect">
            <a:avLst/>
          </a:prstGeom>
          <a:noFill/>
          <a:ln w="76200">
            <a:solidFill>
              <a:srgbClr val="00953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Rounded Corners 2">
            <a:extLst>
              <a:ext uri="{FF2B5EF4-FFF2-40B4-BE49-F238E27FC236}">
                <a16:creationId xmlns:a16="http://schemas.microsoft.com/office/drawing/2014/main" id="{082552FD-5492-C87C-3E4D-8192464C68BA}"/>
              </a:ext>
            </a:extLst>
          </p:cNvPr>
          <p:cNvSpPr/>
          <p:nvPr/>
        </p:nvSpPr>
        <p:spPr>
          <a:xfrm>
            <a:off x="8325534" y="1598131"/>
            <a:ext cx="3072384" cy="2062103"/>
          </a:xfrm>
          <a:prstGeom prst="roundRect">
            <a:avLst/>
          </a:prstGeom>
          <a:noFill/>
          <a:ln w="76200">
            <a:solidFill>
              <a:srgbClr val="00953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6575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ACDB0E9-EFA6-4755-90B2-615CCDBCE61F}"/>
              </a:ext>
            </a:extLst>
          </p:cNvPr>
          <p:cNvSpPr>
            <a:spLocks noGrp="1"/>
          </p:cNvSpPr>
          <p:nvPr>
            <p:ph type="title"/>
          </p:nvPr>
        </p:nvSpPr>
        <p:spPr/>
        <p:txBody>
          <a:bodyPr/>
          <a:lstStyle/>
          <a:p>
            <a:r>
              <a:rPr lang="en-US" dirty="0" err="1"/>
              <a:t>Antraz</a:t>
            </a:r>
            <a:r>
              <a:rPr lang="en-US" dirty="0"/>
              <a:t>: Transmissão</a:t>
            </a:r>
          </a:p>
        </p:txBody>
      </p:sp>
      <p:sp>
        <p:nvSpPr>
          <p:cNvPr id="12" name="Text Placeholder 11">
            <a:extLst>
              <a:ext uri="{FF2B5EF4-FFF2-40B4-BE49-F238E27FC236}">
                <a16:creationId xmlns:a16="http://schemas.microsoft.com/office/drawing/2014/main" id="{48D7982A-FAE5-79C0-C54D-0A03B94FB1CF}"/>
              </a:ext>
            </a:extLst>
          </p:cNvPr>
          <p:cNvSpPr>
            <a:spLocks noGrp="1"/>
          </p:cNvSpPr>
          <p:nvPr>
            <p:ph type="body" sz="quarter" idx="16"/>
          </p:nvPr>
        </p:nvSpPr>
        <p:spPr>
          <a:xfrm>
            <a:off x="1053253" y="6358643"/>
            <a:ext cx="8547947" cy="194557"/>
          </a:xfrm>
        </p:spPr>
        <p:txBody>
          <a:bodyPr/>
          <a:lstStyle/>
          <a:p>
            <a:r>
              <a:rPr lang="en-US" b="0" i="0" dirty="0">
                <a:solidFill>
                  <a:srgbClr val="212121"/>
                </a:solidFill>
                <a:effectLst/>
              </a:rPr>
              <a:t>Ganz HH, Turner WC, Brodie EL, et al. Interações entre Bacillus anthracis e plantas podem promover a transmissão do carbúnculo. </a:t>
            </a:r>
            <a:r>
              <a:rPr lang="en-US" b="0" i="0" dirty="0" err="1">
                <a:solidFill>
                  <a:srgbClr val="212121"/>
                </a:solidFill>
                <a:effectLst/>
              </a:rPr>
              <a:t>PLoS Negl </a:t>
            </a:r>
            <a:r>
              <a:rPr lang="en-US" b="0" i="0" dirty="0">
                <a:solidFill>
                  <a:srgbClr val="212121"/>
                </a:solidFill>
                <a:effectLst/>
              </a:rPr>
              <a:t>Trop Dis. 2014 Jun 5;8(6):e2903.</a:t>
            </a:r>
            <a:endParaRPr lang="en-US" dirty="0"/>
          </a:p>
          <a:p>
            <a:endParaRPr lang="en-US" dirty="0"/>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31" t="1602" r="1019" b="1495"/>
          <a:stretch/>
        </p:blipFill>
        <p:spPr>
          <a:xfrm>
            <a:off x="4114800" y="1676401"/>
            <a:ext cx="6355080" cy="4419600"/>
          </a:xfrm>
          <a:prstGeom prst="rect">
            <a:avLst/>
          </a:prstGeom>
          <a:ln>
            <a:solidFill>
              <a:schemeClr val="tx1"/>
            </a:solidFill>
          </a:ln>
        </p:spPr>
      </p:pic>
      <p:pic>
        <p:nvPicPr>
          <p:cNvPr id="19" name="Picture 1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56576" y="2742795"/>
            <a:ext cx="2895600" cy="2895600"/>
          </a:xfrm>
          <a:prstGeom prst="rect">
            <a:avLst/>
          </a:prstGeom>
        </p:spPr>
      </p:pic>
      <p:cxnSp>
        <p:nvCxnSpPr>
          <p:cNvPr id="21" name="Straight Arrow Connector 20"/>
          <p:cNvCxnSpPr>
            <a:cxnSpLocks/>
          </p:cNvCxnSpPr>
          <p:nvPr/>
        </p:nvCxnSpPr>
        <p:spPr>
          <a:xfrm flipH="1" flipV="1">
            <a:off x="2969713" y="3001114"/>
            <a:ext cx="1909086" cy="130076"/>
          </a:xfrm>
          <a:prstGeom prst="straightConnector1">
            <a:avLst/>
          </a:prstGeom>
          <a:ln w="76200">
            <a:solidFill>
              <a:srgbClr val="FF99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cxnSpLocks/>
          </p:cNvCxnSpPr>
          <p:nvPr/>
        </p:nvCxnSpPr>
        <p:spPr>
          <a:xfrm flipH="1" flipV="1">
            <a:off x="2972268" y="3202551"/>
            <a:ext cx="1409700" cy="342900"/>
          </a:xfrm>
          <a:prstGeom prst="straightConnector1">
            <a:avLst/>
          </a:prstGeom>
          <a:ln w="76200">
            <a:solidFill>
              <a:srgbClr val="FF99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flipV="1">
            <a:off x="3677119" y="3938754"/>
            <a:ext cx="564467" cy="36466"/>
          </a:xfrm>
          <a:prstGeom prst="straightConnector1">
            <a:avLst/>
          </a:prstGeom>
          <a:ln w="76200">
            <a:solidFill>
              <a:srgbClr val="FF9900"/>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3C21FE22-93D1-1914-E688-CB25F61ED2B0}"/>
              </a:ext>
            </a:extLst>
          </p:cNvPr>
          <p:cNvSpPr txBox="1"/>
          <p:nvPr/>
        </p:nvSpPr>
        <p:spPr>
          <a:xfrm>
            <a:off x="8305799" y="5181600"/>
            <a:ext cx="1232747" cy="276999"/>
          </a:xfrm>
          <a:prstGeom prst="rect">
            <a:avLst/>
          </a:prstGeom>
          <a:blipFill>
            <a:blip r:embed="rId5"/>
            <a:stretch>
              <a:fillRect/>
            </a:stretch>
          </a:blipFill>
        </p:spPr>
        <p:txBody>
          <a:bodyPr wrap="square" rtlCol="0">
            <a:spAutoFit/>
          </a:bodyPr>
          <a:lstStyle/>
          <a:p>
            <a:r>
              <a:rPr lang="en-US" sz="1200" dirty="0"/>
              <a:t>Esporulação</a:t>
            </a:r>
          </a:p>
        </p:txBody>
      </p:sp>
      <p:sp>
        <p:nvSpPr>
          <p:cNvPr id="5" name="TextBox 4">
            <a:extLst>
              <a:ext uri="{FF2B5EF4-FFF2-40B4-BE49-F238E27FC236}">
                <a16:creationId xmlns:a16="http://schemas.microsoft.com/office/drawing/2014/main" id="{C0382CFD-DE41-1B1A-4206-77D56A92F911}"/>
              </a:ext>
            </a:extLst>
          </p:cNvPr>
          <p:cNvSpPr txBox="1"/>
          <p:nvPr/>
        </p:nvSpPr>
        <p:spPr>
          <a:xfrm>
            <a:off x="8915400" y="4345185"/>
            <a:ext cx="1554480" cy="430887"/>
          </a:xfrm>
          <a:prstGeom prst="rect">
            <a:avLst/>
          </a:prstGeom>
          <a:blipFill dpi="0" rotWithShape="1">
            <a:blip r:embed="rId6">
              <a:extLst>
                <a:ext uri="{28A0092B-C50C-407E-A947-70E740481C1C}">
                  <a14:useLocalDpi xmlns:a14="http://schemas.microsoft.com/office/drawing/2010/main" val="0"/>
                </a:ext>
              </a:extLst>
            </a:blip>
            <a:srcRect/>
            <a:stretch>
              <a:fillRect/>
            </a:stretch>
          </a:blipFill>
        </p:spPr>
        <p:txBody>
          <a:bodyPr wrap="square" rtlCol="0">
            <a:spAutoFit/>
          </a:bodyPr>
          <a:lstStyle/>
          <a:p>
            <a:r>
              <a:rPr lang="en-US" sz="1100" dirty="0">
                <a:solidFill>
                  <a:schemeClr val="bg1"/>
                </a:solidFill>
              </a:rPr>
              <a:t>Transmissão para o </a:t>
            </a:r>
            <a:r>
              <a:rPr lang="en-US" sz="1100" dirty="0" err="1">
                <a:solidFill>
                  <a:schemeClr val="bg1"/>
                </a:solidFill>
              </a:rPr>
              <a:t>hospedeiro</a:t>
            </a:r>
            <a:endParaRPr lang="en-US" sz="1100" dirty="0">
              <a:solidFill>
                <a:schemeClr val="bg1"/>
              </a:solidFill>
            </a:endParaRPr>
          </a:p>
        </p:txBody>
      </p:sp>
      <p:sp>
        <p:nvSpPr>
          <p:cNvPr id="7" name="TextBox 6">
            <a:extLst>
              <a:ext uri="{FF2B5EF4-FFF2-40B4-BE49-F238E27FC236}">
                <a16:creationId xmlns:a16="http://schemas.microsoft.com/office/drawing/2014/main" id="{46E76F84-8D14-3A1B-FB33-EFDEA876A6F4}"/>
              </a:ext>
            </a:extLst>
          </p:cNvPr>
          <p:cNvSpPr txBox="1"/>
          <p:nvPr/>
        </p:nvSpPr>
        <p:spPr>
          <a:xfrm>
            <a:off x="6324600" y="5819001"/>
            <a:ext cx="1972245" cy="276999"/>
          </a:xfrm>
          <a:prstGeom prst="rect">
            <a:avLst/>
          </a:prstGeom>
          <a:blipFill>
            <a:blip r:embed="rId5"/>
            <a:stretch>
              <a:fillRect/>
            </a:stretch>
          </a:blipFill>
        </p:spPr>
        <p:txBody>
          <a:bodyPr wrap="square" rtlCol="0">
            <a:spAutoFit/>
          </a:bodyPr>
          <a:lstStyle/>
          <a:p>
            <a:r>
              <a:rPr lang="en-US" sz="1200" dirty="0"/>
              <a:t>Interações planta-micróbio</a:t>
            </a:r>
          </a:p>
        </p:txBody>
      </p:sp>
      <p:sp>
        <p:nvSpPr>
          <p:cNvPr id="8" name="TextBox 7">
            <a:extLst>
              <a:ext uri="{FF2B5EF4-FFF2-40B4-BE49-F238E27FC236}">
                <a16:creationId xmlns:a16="http://schemas.microsoft.com/office/drawing/2014/main" id="{D84C697D-5E0A-F3ED-0620-A2EB610FC261}"/>
              </a:ext>
            </a:extLst>
          </p:cNvPr>
          <p:cNvSpPr txBox="1"/>
          <p:nvPr/>
        </p:nvSpPr>
        <p:spPr>
          <a:xfrm>
            <a:off x="6324132" y="4369713"/>
            <a:ext cx="1059325" cy="600164"/>
          </a:xfrm>
          <a:prstGeom prst="rect">
            <a:avLst/>
          </a:prstGeom>
          <a:blipFill dpi="0" rotWithShape="1">
            <a:blip r:embed="rId7">
              <a:extLst>
                <a:ext uri="{28A0092B-C50C-407E-A947-70E740481C1C}">
                  <a14:useLocalDpi xmlns:a14="http://schemas.microsoft.com/office/drawing/2010/main" val="0"/>
                </a:ext>
              </a:extLst>
            </a:blip>
            <a:srcRect/>
            <a:stretch>
              <a:fillRect/>
            </a:stretch>
          </a:blipFill>
        </p:spPr>
        <p:txBody>
          <a:bodyPr wrap="square" rtlCol="0">
            <a:spAutoFit/>
          </a:bodyPr>
          <a:lstStyle/>
          <a:p>
            <a:r>
              <a:rPr lang="en-US" sz="1100" dirty="0">
                <a:solidFill>
                  <a:schemeClr val="bg1"/>
                </a:solidFill>
              </a:rPr>
              <a:t>Promoção do crescimento das plantas</a:t>
            </a:r>
          </a:p>
        </p:txBody>
      </p:sp>
      <p:sp>
        <p:nvSpPr>
          <p:cNvPr id="9" name="TextBox 8">
            <a:extLst>
              <a:ext uri="{FF2B5EF4-FFF2-40B4-BE49-F238E27FC236}">
                <a16:creationId xmlns:a16="http://schemas.microsoft.com/office/drawing/2014/main" id="{4130BCA2-C913-D643-5967-49EE2B6D6330}"/>
              </a:ext>
            </a:extLst>
          </p:cNvPr>
          <p:cNvSpPr txBox="1"/>
          <p:nvPr/>
        </p:nvSpPr>
        <p:spPr>
          <a:xfrm>
            <a:off x="4320584" y="4343400"/>
            <a:ext cx="861016" cy="365760"/>
          </a:xfrm>
          <a:prstGeom prst="rect">
            <a:avLst/>
          </a:prstGeom>
          <a:blipFill dpi="0" rotWithShape="1">
            <a:blip r:embed="rId8">
              <a:extLst>
                <a:ext uri="{28A0092B-C50C-407E-A947-70E740481C1C}">
                  <a14:useLocalDpi xmlns:a14="http://schemas.microsoft.com/office/drawing/2010/main" val="0"/>
                </a:ext>
              </a:extLst>
            </a:blip>
            <a:srcRect/>
            <a:stretch>
              <a:fillRect/>
            </a:stretch>
          </a:blipFill>
        </p:spPr>
        <p:txBody>
          <a:bodyPr wrap="square" rtlCol="0">
            <a:spAutoFit/>
          </a:bodyPr>
          <a:lstStyle/>
          <a:p>
            <a:pPr algn="r"/>
            <a:r>
              <a:rPr lang="en-US" sz="1100" dirty="0">
                <a:solidFill>
                  <a:schemeClr val="bg1"/>
                </a:solidFill>
              </a:rPr>
              <a:t>Inoculação do solo</a:t>
            </a:r>
          </a:p>
        </p:txBody>
      </p:sp>
      <p:sp>
        <p:nvSpPr>
          <p:cNvPr id="17" name="Oval 16"/>
          <p:cNvSpPr/>
          <p:nvPr/>
        </p:nvSpPr>
        <p:spPr>
          <a:xfrm>
            <a:off x="4241585" y="3001114"/>
            <a:ext cx="2743200" cy="1765300"/>
          </a:xfrm>
          <a:prstGeom prst="ellipse">
            <a:avLst/>
          </a:prstGeom>
          <a:noFill/>
          <a:ln w="76200">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D1752B71-B426-C4B6-6D59-DF00CB29871D}"/>
              </a:ext>
            </a:extLst>
          </p:cNvPr>
          <p:cNvSpPr txBox="1"/>
          <p:nvPr/>
        </p:nvSpPr>
        <p:spPr>
          <a:xfrm>
            <a:off x="5931531" y="1817721"/>
            <a:ext cx="2743199" cy="276999"/>
          </a:xfrm>
          <a:prstGeom prst="rect">
            <a:avLst/>
          </a:prstGeom>
          <a:blipFill dpi="0" rotWithShape="1">
            <a:blip r:embed="rId9">
              <a:extLst>
                <a:ext uri="{28A0092B-C50C-407E-A947-70E740481C1C}">
                  <a14:useLocalDpi xmlns:a14="http://schemas.microsoft.com/office/drawing/2010/main" val="0"/>
                </a:ext>
              </a:extLst>
            </a:blip>
            <a:srcRect/>
            <a:stretch>
              <a:fillRect/>
            </a:stretch>
          </a:blipFill>
        </p:spPr>
        <p:txBody>
          <a:bodyPr wrap="square" rtlCol="0">
            <a:spAutoFit/>
          </a:bodyPr>
          <a:lstStyle/>
          <a:p>
            <a:pPr algn="ctr"/>
            <a:r>
              <a:rPr lang="en-US" sz="1200" dirty="0"/>
              <a:t>Doença e morte do hospedeiro</a:t>
            </a:r>
          </a:p>
        </p:txBody>
      </p:sp>
    </p:spTree>
    <p:extLst>
      <p:ext uri="{BB962C8B-B14F-4D97-AF65-F5344CB8AC3E}">
        <p14:creationId xmlns:p14="http://schemas.microsoft.com/office/powerpoint/2010/main" val="3869871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sz="half" idx="2"/>
          </p:nvPr>
        </p:nvSpPr>
        <p:spPr/>
        <p:txBody>
          <a:bodyPr/>
          <a:lstStyle/>
          <a:p>
            <a:pPr marL="0" indent="0">
              <a:buNone/>
            </a:pPr>
            <a:r>
              <a:rPr lang="en-US" altLang="en-US" dirty="0">
                <a:ea typeface="ＭＳ Ｐゴシック" pitchFamily="34" charset="-128"/>
              </a:rPr>
              <a:t>Escrever uma frase completa que descreva o problema</a:t>
            </a:r>
          </a:p>
          <a:p>
            <a:pPr lvl="1">
              <a:spcBef>
                <a:spcPts val="672"/>
              </a:spcBef>
            </a:pPr>
            <a:r>
              <a:rPr lang="en-US" altLang="en-US" dirty="0">
                <a:ea typeface="ＭＳ Ｐゴシック" pitchFamily="34" charset="-128"/>
              </a:rPr>
              <a:t>Utilizar uma linguagem clara e simples</a:t>
            </a:r>
          </a:p>
          <a:p>
            <a:pPr lvl="1">
              <a:spcBef>
                <a:spcPts val="672"/>
              </a:spcBef>
            </a:pPr>
            <a:r>
              <a:rPr lang="en-US" altLang="en-US" dirty="0">
                <a:ea typeface="ＭＳ Ｐゴシック" pitchFamily="34" charset="-128"/>
              </a:rPr>
              <a:t>Não definir uma solução</a:t>
            </a:r>
          </a:p>
          <a:p>
            <a:pPr lvl="1">
              <a:spcBef>
                <a:spcPts val="672"/>
              </a:spcBef>
            </a:pPr>
            <a:r>
              <a:rPr lang="en-US" altLang="en-US" dirty="0">
                <a:ea typeface="ＭＳ Ｐゴシック" pitchFamily="34" charset="-128"/>
              </a:rPr>
              <a:t>Não atribuir culpas</a:t>
            </a:r>
          </a:p>
        </p:txBody>
      </p:sp>
      <p:sp>
        <p:nvSpPr>
          <p:cNvPr id="2" name="Title 1">
            <a:extLst>
              <a:ext uri="{FF2B5EF4-FFF2-40B4-BE49-F238E27FC236}">
                <a16:creationId xmlns:a16="http://schemas.microsoft.com/office/drawing/2014/main" id="{4674FA10-F855-4DD5-99F5-CE4CD4D08349}"/>
              </a:ext>
            </a:extLst>
          </p:cNvPr>
          <p:cNvSpPr>
            <a:spLocks noGrp="1"/>
          </p:cNvSpPr>
          <p:nvPr>
            <p:ph type="title"/>
          </p:nvPr>
        </p:nvSpPr>
        <p:spPr/>
        <p:txBody>
          <a:bodyPr/>
          <a:lstStyle/>
          <a:p>
            <a:r>
              <a:rPr lang="en-US" dirty="0"/>
              <a:t>Escrever </a:t>
            </a:r>
            <a:r>
              <a:rPr lang="en-US" dirty="0" err="1"/>
              <a:t>uma</a:t>
            </a:r>
            <a:r>
              <a:rPr lang="en-US" dirty="0"/>
              <a:t> </a:t>
            </a:r>
            <a:r>
              <a:rPr lang="en-US" dirty="0" err="1"/>
              <a:t>questão</a:t>
            </a:r>
            <a:r>
              <a:rPr lang="en-US" dirty="0"/>
              <a:t> de problema</a:t>
            </a:r>
          </a:p>
        </p:txBody>
      </p:sp>
      <p:graphicFrame>
        <p:nvGraphicFramePr>
          <p:cNvPr id="3" name="Table 2"/>
          <p:cNvGraphicFramePr>
            <a:graphicFrameLocks noGrp="1"/>
          </p:cNvGraphicFramePr>
          <p:nvPr>
            <p:extLst>
              <p:ext uri="{D42A27DB-BD31-4B8C-83A1-F6EECF244321}">
                <p14:modId xmlns:p14="http://schemas.microsoft.com/office/powerpoint/2010/main" val="1887393866"/>
              </p:ext>
            </p:extLst>
          </p:nvPr>
        </p:nvGraphicFramePr>
        <p:xfrm>
          <a:off x="838200" y="3799837"/>
          <a:ext cx="10820400" cy="2326797"/>
        </p:xfrm>
        <a:graphic>
          <a:graphicData uri="http://schemas.openxmlformats.org/drawingml/2006/table">
            <a:tbl>
              <a:tblPr firstRow="1" bandRow="1">
                <a:tableStyleId>{93296810-A885-4BE3-A3E7-6D5BEEA58F35}</a:tableStyleId>
              </a:tblPr>
              <a:tblGrid>
                <a:gridCol w="5410200">
                  <a:extLst>
                    <a:ext uri="{9D8B030D-6E8A-4147-A177-3AD203B41FA5}">
                      <a16:colId xmlns:a16="http://schemas.microsoft.com/office/drawing/2014/main" val="944388545"/>
                    </a:ext>
                  </a:extLst>
                </a:gridCol>
                <a:gridCol w="5410200">
                  <a:extLst>
                    <a:ext uri="{9D8B030D-6E8A-4147-A177-3AD203B41FA5}">
                      <a16:colId xmlns:a16="http://schemas.microsoft.com/office/drawing/2014/main" val="4227542039"/>
                    </a:ext>
                  </a:extLst>
                </a:gridCol>
              </a:tblGrid>
              <a:tr h="445143">
                <a:tc>
                  <a:txBody>
                    <a:bodyPr/>
                    <a:lstStyle/>
                    <a:p>
                      <a:pPr algn="ctr"/>
                      <a:r>
                        <a:rPr lang="en-US" sz="2400" b="0" baseline="0" dirty="0" err="1">
                          <a:solidFill>
                            <a:schemeClr val="tx1"/>
                          </a:solidFill>
                          <a:latin typeface="Arial" panose="020B0604020202020204" pitchFamily="34" charset="0"/>
                          <a:cs typeface="Arial" panose="020B0604020202020204" pitchFamily="34" charset="0"/>
                        </a:rPr>
                        <a:t>Descrição</a:t>
                      </a:r>
                      <a:r>
                        <a:rPr lang="en-US" sz="2400" b="0" baseline="0" dirty="0">
                          <a:solidFill>
                            <a:schemeClr val="tx1"/>
                          </a:solidFill>
                          <a:latin typeface="Arial" panose="020B0604020202020204" pitchFamily="34" charset="0"/>
                          <a:cs typeface="Arial" panose="020B0604020202020204" pitchFamily="34" charset="0"/>
                        </a:rPr>
                        <a:t> do </a:t>
                      </a:r>
                      <a:r>
                        <a:rPr lang="en-US" sz="2400" b="0" baseline="0" dirty="0" err="1">
                          <a:solidFill>
                            <a:schemeClr val="tx1"/>
                          </a:solidFill>
                          <a:latin typeface="Arial" panose="020B0604020202020204" pitchFamily="34" charset="0"/>
                          <a:cs typeface="Arial" panose="020B0604020202020204" pitchFamily="34" charset="0"/>
                        </a:rPr>
                        <a:t>problema</a:t>
                      </a:r>
                      <a:r>
                        <a:rPr lang="en-US" sz="2400" b="0" baseline="0" dirty="0">
                          <a:solidFill>
                            <a:schemeClr val="tx1"/>
                          </a:solidFill>
                          <a:latin typeface="Arial" panose="020B0604020202020204" pitchFamily="34" charset="0"/>
                          <a:cs typeface="Arial" panose="020B0604020202020204" pitchFamily="34" charset="0"/>
                        </a:rPr>
                        <a:t> (</a:t>
                      </a:r>
                      <a:r>
                        <a:rPr lang="en-US" sz="2400" b="1" dirty="0">
                          <a:solidFill>
                            <a:srgbClr val="C00000"/>
                          </a:solidFill>
                          <a:latin typeface="Arial" panose="020B0604020202020204" pitchFamily="34" charset="0"/>
                          <a:cs typeface="Arial" panose="020B0604020202020204" pitchFamily="34" charset="0"/>
                        </a:rPr>
                        <a:t>RUIM</a:t>
                      </a:r>
                      <a:r>
                        <a:rPr lang="en-US" sz="2400" b="0" kern="1200" baseline="0" dirty="0">
                          <a:solidFill>
                            <a:schemeClr val="tx1"/>
                          </a:solidFill>
                          <a:latin typeface="Arial" panose="020B0604020202020204" pitchFamily="34" charset="0"/>
                          <a:ea typeface="+mn-ea"/>
                          <a:cs typeface="Arial" panose="020B060402020202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2400" b="0" baseline="0" dirty="0" err="1">
                          <a:solidFill>
                            <a:schemeClr val="tx1"/>
                          </a:solidFill>
                          <a:latin typeface="Arial" panose="020B0604020202020204" pitchFamily="34" charset="0"/>
                          <a:cs typeface="Arial" panose="020B0604020202020204" pitchFamily="34" charset="0"/>
                        </a:rPr>
                        <a:t>Descrição</a:t>
                      </a:r>
                      <a:r>
                        <a:rPr lang="en-US" sz="2400" b="0" baseline="0" dirty="0">
                          <a:solidFill>
                            <a:schemeClr val="tx1"/>
                          </a:solidFill>
                          <a:latin typeface="Arial" panose="020B0604020202020204" pitchFamily="34" charset="0"/>
                          <a:cs typeface="Arial" panose="020B0604020202020204" pitchFamily="34" charset="0"/>
                        </a:rPr>
                        <a:t> do </a:t>
                      </a:r>
                      <a:r>
                        <a:rPr lang="en-US" sz="2400" b="0" baseline="0" dirty="0" err="1">
                          <a:solidFill>
                            <a:schemeClr val="tx1"/>
                          </a:solidFill>
                          <a:latin typeface="Arial" panose="020B0604020202020204" pitchFamily="34" charset="0"/>
                          <a:cs typeface="Arial" panose="020B0604020202020204" pitchFamily="34" charset="0"/>
                        </a:rPr>
                        <a:t>problema</a:t>
                      </a:r>
                      <a:r>
                        <a:rPr lang="en-US" sz="2400" b="0" baseline="0" dirty="0">
                          <a:solidFill>
                            <a:schemeClr val="tx1"/>
                          </a:solidFill>
                          <a:latin typeface="Arial" panose="020B0604020202020204" pitchFamily="34" charset="0"/>
                          <a:cs typeface="Arial" panose="020B0604020202020204" pitchFamily="34" charset="0"/>
                        </a:rPr>
                        <a:t> </a:t>
                      </a:r>
                      <a:r>
                        <a:rPr lang="en-US" sz="2400" b="0" dirty="0">
                          <a:solidFill>
                            <a:schemeClr val="tx1"/>
                          </a:solidFill>
                          <a:latin typeface="Arial" panose="020B0604020202020204" pitchFamily="34" charset="0"/>
                          <a:cs typeface="Arial" panose="020B0604020202020204" pitchFamily="34" charset="0"/>
                        </a:rPr>
                        <a:t> (</a:t>
                      </a:r>
                      <a:r>
                        <a:rPr lang="en-US" sz="2400" b="1" dirty="0">
                          <a:solidFill>
                            <a:srgbClr val="00953A"/>
                          </a:solidFill>
                          <a:latin typeface="Arial" panose="020B0604020202020204" pitchFamily="34" charset="0"/>
                          <a:cs typeface="Arial" panose="020B0604020202020204" pitchFamily="34" charset="0"/>
                        </a:rPr>
                        <a:t>BOA</a:t>
                      </a:r>
                      <a:r>
                        <a:rPr lang="en-US" sz="2400" b="0" dirty="0">
                          <a:solidFill>
                            <a:schemeClr val="tx1"/>
                          </a:solidFill>
                          <a:latin typeface="Arial" panose="020B0604020202020204" pitchFamily="34" charset="0"/>
                          <a:cs typeface="Arial" panose="020B0604020202020204" pitchFamily="34" charset="0"/>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00178802"/>
                  </a:ext>
                </a:extLst>
              </a:tr>
              <a:tr h="1869597">
                <a:tc>
                  <a:txBody>
                    <a:bodyPr/>
                    <a:lstStyle/>
                    <a:p>
                      <a:pPr marL="0" marR="0" lvl="0" indent="0" algn="ctr" rtl="0" eaLnBrk="1" fontAlgn="auto" latinLnBrk="0" hangingPunct="1">
                        <a:lnSpc>
                          <a:spcPct val="100000"/>
                        </a:lnSpc>
                        <a:spcBef>
                          <a:spcPts val="0"/>
                        </a:spcBef>
                        <a:spcAft>
                          <a:spcPts val="0"/>
                        </a:spcAft>
                        <a:buClrTx/>
                        <a:buSzTx/>
                        <a:buFontTx/>
                        <a:buNone/>
                      </a:pPr>
                      <a:r>
                        <a:rPr lang="en-US" altLang="en-US" sz="2400" b="0" dirty="0">
                          <a:solidFill>
                            <a:schemeClr val="tx1"/>
                          </a:solidFill>
                          <a:latin typeface="Arial"/>
                          <a:ea typeface="ＭＳ Ｐゴシック"/>
                          <a:cs typeface="Arial"/>
                        </a:rPr>
                        <a:t>Os surtos de antraz continuam a </a:t>
                      </a:r>
                      <a:r>
                        <a:rPr lang="en-US" altLang="en-US" sz="2400" b="0" dirty="0" err="1">
                          <a:solidFill>
                            <a:schemeClr val="tx1"/>
                          </a:solidFill>
                          <a:latin typeface="Arial"/>
                          <a:ea typeface="ＭＳ Ｐゴシック"/>
                          <a:cs typeface="Arial"/>
                        </a:rPr>
                        <a:t>ocorrer</a:t>
                      </a:r>
                      <a:r>
                        <a:rPr lang="en-US" altLang="en-US" sz="2400" b="0" dirty="0">
                          <a:solidFill>
                            <a:schemeClr val="tx1"/>
                          </a:solidFill>
                          <a:latin typeface="Arial"/>
                          <a:ea typeface="ＭＳ Ｐゴシック"/>
                          <a:cs typeface="Arial"/>
                        </a:rPr>
                        <a:t> </a:t>
                      </a:r>
                      <a:r>
                        <a:rPr lang="en-US" altLang="en-US" sz="2400" b="0" dirty="0" err="1">
                          <a:solidFill>
                            <a:schemeClr val="tx1"/>
                          </a:solidFill>
                          <a:latin typeface="Arial"/>
                          <a:ea typeface="ＭＳ Ｐゴシック"/>
                          <a:cs typeface="Arial"/>
                        </a:rPr>
                        <a:t>em</a:t>
                      </a:r>
                      <a:r>
                        <a:rPr lang="en-US" altLang="en-US" sz="2400" b="0" dirty="0">
                          <a:solidFill>
                            <a:schemeClr val="tx1"/>
                          </a:solidFill>
                          <a:latin typeface="Arial"/>
                          <a:ea typeface="ＭＳ Ｐゴシック"/>
                          <a:cs typeface="Arial"/>
                        </a:rPr>
                        <a:t> </a:t>
                      </a:r>
                      <a:r>
                        <a:rPr lang="en-US" altLang="en-US" sz="2400" b="0" dirty="0" err="1">
                          <a:solidFill>
                            <a:schemeClr val="tx1"/>
                          </a:solidFill>
                          <a:latin typeface="Arial"/>
                          <a:ea typeface="ＭＳ Ｐゴシック"/>
                          <a:cs typeface="Arial"/>
                        </a:rPr>
                        <a:t>comunidades</a:t>
                      </a:r>
                      <a:r>
                        <a:rPr lang="en-US" altLang="en-US" sz="2400" b="0" dirty="0">
                          <a:solidFill>
                            <a:schemeClr val="tx1"/>
                          </a:solidFill>
                          <a:latin typeface="Arial"/>
                          <a:ea typeface="ＭＳ Ｐゴシック"/>
                          <a:cs typeface="Arial"/>
                        </a:rPr>
                        <a:t> </a:t>
                      </a:r>
                      <a:r>
                        <a:rPr lang="en-US" altLang="en-US" sz="2400" b="0" dirty="0" err="1">
                          <a:solidFill>
                            <a:schemeClr val="tx1"/>
                          </a:solidFill>
                          <a:latin typeface="Arial"/>
                          <a:ea typeface="ＭＳ Ｐゴシック"/>
                          <a:cs typeface="Arial"/>
                        </a:rPr>
                        <a:t>onde</a:t>
                      </a:r>
                      <a:r>
                        <a:rPr lang="en-US" altLang="en-US" sz="2400" b="0" dirty="0">
                          <a:solidFill>
                            <a:schemeClr val="tx1"/>
                          </a:solidFill>
                          <a:latin typeface="Arial"/>
                          <a:ea typeface="ＭＳ Ｐゴシック"/>
                          <a:cs typeface="Arial"/>
                        </a:rPr>
                        <a:t> o </a:t>
                      </a:r>
                      <a:r>
                        <a:rPr lang="en-US" altLang="en-US" sz="2400" b="0" dirty="0" err="1">
                          <a:solidFill>
                            <a:schemeClr val="tx1"/>
                          </a:solidFill>
                          <a:latin typeface="Arial"/>
                          <a:ea typeface="ＭＳ Ｐゴシック"/>
                          <a:cs typeface="Arial"/>
                        </a:rPr>
                        <a:t>gado</a:t>
                      </a:r>
                      <a:r>
                        <a:rPr lang="en-US" altLang="en-US" sz="2400" b="0" dirty="0">
                          <a:solidFill>
                            <a:schemeClr val="tx1"/>
                          </a:solidFill>
                          <a:latin typeface="Arial"/>
                          <a:ea typeface="ＭＳ Ｐゴシック"/>
                          <a:cs typeface="Arial"/>
                        </a:rPr>
                        <a:t> </a:t>
                      </a:r>
                      <a:r>
                        <a:rPr lang="en-US" altLang="en-US" sz="2400" b="0" dirty="0" err="1">
                          <a:solidFill>
                            <a:schemeClr val="tx1"/>
                          </a:solidFill>
                          <a:latin typeface="Arial"/>
                          <a:ea typeface="ＭＳ Ｐゴシック"/>
                          <a:cs typeface="Arial"/>
                        </a:rPr>
                        <a:t>é</a:t>
                      </a:r>
                      <a:r>
                        <a:rPr lang="en-US" altLang="en-US" sz="2400" b="0" dirty="0">
                          <a:solidFill>
                            <a:schemeClr val="tx1"/>
                          </a:solidFill>
                          <a:latin typeface="Arial"/>
                          <a:ea typeface="ＭＳ Ｐゴシック"/>
                          <a:cs typeface="Arial"/>
                        </a:rPr>
                        <a:t> sub-</a:t>
                      </a:r>
                      <a:r>
                        <a:rPr lang="en-US" altLang="en-US" sz="2400" b="0" dirty="0" err="1">
                          <a:solidFill>
                            <a:schemeClr val="tx1"/>
                          </a:solidFill>
                          <a:latin typeface="Arial"/>
                          <a:ea typeface="ＭＳ Ｐゴシック"/>
                          <a:cs typeface="Arial"/>
                        </a:rPr>
                        <a:t>vacinado</a:t>
                      </a:r>
                      <a:r>
                        <a:rPr lang="en-US" altLang="en-US" sz="2400" b="0" dirty="0">
                          <a:solidFill>
                            <a:schemeClr val="tx1"/>
                          </a:solidFill>
                          <a:latin typeface="Arial"/>
                          <a:ea typeface="ＭＳ Ｐゴシック"/>
                          <a:cs typeface="Arial"/>
                        </a:rPr>
                        <a:t> e a </a:t>
                      </a:r>
                      <a:r>
                        <a:rPr lang="en-US" altLang="en-US" sz="2400" b="0" dirty="0" err="1">
                          <a:solidFill>
                            <a:schemeClr val="tx1"/>
                          </a:solidFill>
                          <a:latin typeface="Arial"/>
                          <a:ea typeface="ＭＳ Ｐゴシック"/>
                          <a:cs typeface="Arial"/>
                        </a:rPr>
                        <a:t>população</a:t>
                      </a:r>
                      <a:r>
                        <a:rPr lang="en-US" altLang="en-US" sz="2400" b="0" dirty="0">
                          <a:solidFill>
                            <a:schemeClr val="tx1"/>
                          </a:solidFill>
                          <a:latin typeface="Arial"/>
                          <a:ea typeface="ＭＳ Ｐゴシック"/>
                          <a:cs typeface="Arial"/>
                        </a:rPr>
                        <a:t> </a:t>
                      </a:r>
                      <a:r>
                        <a:rPr lang="en-US" altLang="en-US" sz="2400" b="0" dirty="0" err="1">
                          <a:solidFill>
                            <a:schemeClr val="tx1"/>
                          </a:solidFill>
                          <a:latin typeface="Arial"/>
                          <a:ea typeface="ＭＳ Ｐゴシック"/>
                          <a:cs typeface="Arial"/>
                        </a:rPr>
                        <a:t>é</a:t>
                      </a:r>
                      <a:r>
                        <a:rPr lang="en-US" altLang="en-US" sz="2400" b="0" dirty="0">
                          <a:solidFill>
                            <a:schemeClr val="tx1"/>
                          </a:solidFill>
                          <a:latin typeface="Arial"/>
                          <a:ea typeface="ＭＳ Ｐゴシック"/>
                          <a:cs typeface="Arial"/>
                        </a:rPr>
                        <a:t> </a:t>
                      </a:r>
                      <a:r>
                        <a:rPr lang="en-US" altLang="en-US" sz="2400" b="0" dirty="0" err="1">
                          <a:solidFill>
                            <a:schemeClr val="tx1"/>
                          </a:solidFill>
                          <a:latin typeface="Arial"/>
                          <a:ea typeface="ＭＳ Ｐゴシック"/>
                          <a:cs typeface="Arial"/>
                        </a:rPr>
                        <a:t>desinformada</a:t>
                      </a:r>
                      <a:endParaRPr lang="en-US" sz="2400" dirty="0">
                        <a:solidFill>
                          <a:schemeClr val="tx1"/>
                        </a:solidFill>
                        <a:latin typeface="Arial"/>
                        <a:ea typeface="ＭＳ Ｐゴシック"/>
                        <a:cs typeface="Aria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en-US" sz="2400" dirty="0">
                          <a:solidFill>
                            <a:schemeClr val="tx1"/>
                          </a:solidFill>
                          <a:latin typeface="Arial" panose="020B0604020202020204" pitchFamily="34" charset="0"/>
                          <a:ea typeface="ＭＳ Ｐゴシック" pitchFamily="34" charset="-128"/>
                          <a:cs typeface="Arial" panose="020B0604020202020204" pitchFamily="34" charset="0"/>
                        </a:rPr>
                        <a:t>Os surtos de </a:t>
                      </a:r>
                      <a:r>
                        <a:rPr lang="en-US" altLang="en-US" sz="2400" dirty="0" err="1">
                          <a:solidFill>
                            <a:schemeClr val="tx1"/>
                          </a:solidFill>
                          <a:latin typeface="Arial" panose="020B0604020202020204" pitchFamily="34" charset="0"/>
                          <a:ea typeface="ＭＳ Ｐゴシック" pitchFamily="34" charset="-128"/>
                          <a:cs typeface="Arial" panose="020B0604020202020204" pitchFamily="34" charset="0"/>
                        </a:rPr>
                        <a:t>antraz</a:t>
                      </a:r>
                      <a:r>
                        <a:rPr lang="en-US" altLang="en-US" sz="2400" dirty="0">
                          <a:solidFill>
                            <a:schemeClr val="tx1"/>
                          </a:solidFill>
                          <a:latin typeface="Arial" panose="020B0604020202020204" pitchFamily="34" charset="0"/>
                          <a:ea typeface="ＭＳ Ｐゴシック" pitchFamily="34" charset="-128"/>
                          <a:cs typeface="Arial" panose="020B0604020202020204" pitchFamily="34" charset="0"/>
                        </a:rPr>
                        <a:t> continuam a repetir-se tanto </a:t>
                      </a:r>
                      <a:r>
                        <a:rPr lang="en-US" altLang="en-US" sz="2400" dirty="0" err="1">
                          <a:solidFill>
                            <a:schemeClr val="tx1"/>
                          </a:solidFill>
                          <a:latin typeface="Arial" panose="020B0604020202020204" pitchFamily="34" charset="0"/>
                          <a:ea typeface="ＭＳ Ｐゴシック" pitchFamily="34" charset="-128"/>
                          <a:cs typeface="Arial" panose="020B0604020202020204" pitchFamily="34" charset="0"/>
                        </a:rPr>
                        <a:t>nas</a:t>
                      </a:r>
                      <a:r>
                        <a:rPr lang="en-US" altLang="en-US" sz="2400" dirty="0">
                          <a:solidFill>
                            <a:schemeClr val="tx1"/>
                          </a:solidFill>
                          <a:latin typeface="Arial" panose="020B0604020202020204" pitchFamily="34" charset="0"/>
                          <a:ea typeface="ＭＳ Ｐゴシック" pitchFamily="34" charset="-128"/>
                          <a:cs typeface="Arial" panose="020B0604020202020204" pitchFamily="34" charset="0"/>
                        </a:rPr>
                        <a:t> </a:t>
                      </a:r>
                      <a:r>
                        <a:rPr lang="en-US" altLang="en-US" sz="2400" dirty="0" err="1">
                          <a:solidFill>
                            <a:schemeClr val="tx1"/>
                          </a:solidFill>
                          <a:latin typeface="Arial" panose="020B0604020202020204" pitchFamily="34" charset="0"/>
                          <a:ea typeface="ＭＳ Ｐゴシック" pitchFamily="34" charset="-128"/>
                          <a:cs typeface="Arial" panose="020B0604020202020204" pitchFamily="34" charset="0"/>
                        </a:rPr>
                        <a:t>populações</a:t>
                      </a:r>
                      <a:r>
                        <a:rPr lang="en-US" altLang="en-US" sz="2400" dirty="0">
                          <a:solidFill>
                            <a:schemeClr val="tx1"/>
                          </a:solidFill>
                          <a:latin typeface="Arial" panose="020B0604020202020204" pitchFamily="34" charset="0"/>
                          <a:ea typeface="ＭＳ Ｐゴシック" pitchFamily="34" charset="-128"/>
                          <a:cs typeface="Arial" panose="020B0604020202020204" pitchFamily="34" charset="0"/>
                        </a:rPr>
                        <a:t> </a:t>
                      </a:r>
                      <a:r>
                        <a:rPr lang="en-US" altLang="en-US" sz="2400" dirty="0" err="1">
                          <a:solidFill>
                            <a:schemeClr val="tx1"/>
                          </a:solidFill>
                          <a:latin typeface="Arial" panose="020B0604020202020204" pitchFamily="34" charset="0"/>
                          <a:ea typeface="ＭＳ Ｐゴシック" pitchFamily="34" charset="-128"/>
                          <a:cs typeface="Arial" panose="020B0604020202020204" pitchFamily="34" charset="0"/>
                        </a:rPr>
                        <a:t>humanas</a:t>
                      </a:r>
                      <a:r>
                        <a:rPr lang="en-US" altLang="en-US" sz="2400" dirty="0">
                          <a:solidFill>
                            <a:schemeClr val="tx1"/>
                          </a:solidFill>
                          <a:latin typeface="Arial" panose="020B0604020202020204" pitchFamily="34" charset="0"/>
                          <a:ea typeface="ＭＳ Ｐゴシック" pitchFamily="34" charset="-128"/>
                          <a:cs typeface="Arial" panose="020B0604020202020204" pitchFamily="34" charset="0"/>
                        </a:rPr>
                        <a:t> </a:t>
                      </a:r>
                      <a:r>
                        <a:rPr lang="en-US" altLang="en-US" sz="2400" dirty="0" err="1">
                          <a:solidFill>
                            <a:schemeClr val="tx1"/>
                          </a:solidFill>
                          <a:latin typeface="Arial" panose="020B0604020202020204" pitchFamily="34" charset="0"/>
                          <a:ea typeface="ＭＳ Ｐゴシック" pitchFamily="34" charset="-128"/>
                          <a:cs typeface="Arial" panose="020B0604020202020204" pitchFamily="34" charset="0"/>
                        </a:rPr>
                        <a:t>como</a:t>
                      </a:r>
                      <a:r>
                        <a:rPr lang="en-US" altLang="en-US" sz="2400" dirty="0">
                          <a:solidFill>
                            <a:schemeClr val="tx1"/>
                          </a:solidFill>
                          <a:latin typeface="Arial" panose="020B0604020202020204" pitchFamily="34" charset="0"/>
                          <a:ea typeface="ＭＳ Ｐゴシック" pitchFamily="34" charset="-128"/>
                          <a:cs typeface="Arial" panose="020B0604020202020204" pitchFamily="34" charset="0"/>
                        </a:rPr>
                        <a:t> </a:t>
                      </a:r>
                      <a:r>
                        <a:rPr lang="en-US" altLang="en-US" sz="2400" dirty="0" err="1">
                          <a:solidFill>
                            <a:schemeClr val="tx1"/>
                          </a:solidFill>
                          <a:latin typeface="Arial" panose="020B0604020202020204" pitchFamily="34" charset="0"/>
                          <a:ea typeface="ＭＳ Ｐゴシック" pitchFamily="34" charset="-128"/>
                          <a:cs typeface="Arial" panose="020B0604020202020204" pitchFamily="34" charset="0"/>
                        </a:rPr>
                        <a:t>populações</a:t>
                      </a:r>
                      <a:r>
                        <a:rPr lang="en-US" altLang="en-US" sz="2400" dirty="0">
                          <a:solidFill>
                            <a:schemeClr val="tx1"/>
                          </a:solidFill>
                          <a:latin typeface="Arial" panose="020B0604020202020204" pitchFamily="34" charset="0"/>
                          <a:ea typeface="ＭＳ Ｐゴシック" pitchFamily="34" charset="-128"/>
                          <a:cs typeface="Arial" panose="020B0604020202020204" pitchFamily="34" charset="0"/>
                        </a:rPr>
                        <a:t> animais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28840260"/>
                  </a:ext>
                </a:extLst>
              </a:tr>
            </a:tbl>
          </a:graphicData>
        </a:graphic>
      </p:graphicFrame>
    </p:spTree>
    <p:extLst>
      <p:ext uri="{BB962C8B-B14F-4D97-AF65-F5344CB8AC3E}">
        <p14:creationId xmlns:p14="http://schemas.microsoft.com/office/powerpoint/2010/main" val="35424923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5">
            <a:extLst>
              <a:ext uri="{FF2B5EF4-FFF2-40B4-BE49-F238E27FC236}">
                <a16:creationId xmlns:a16="http://schemas.microsoft.com/office/drawing/2014/main" id="{4016ACCC-531F-E3F4-8294-2A137F00C637}"/>
              </a:ext>
            </a:extLst>
          </p:cNvPr>
          <p:cNvSpPr>
            <a:spLocks noGrp="1"/>
          </p:cNvSpPr>
          <p:nvPr>
            <p:ph type="title"/>
          </p:nvPr>
        </p:nvSpPr>
        <p:spPr/>
        <p:txBody>
          <a:bodyPr/>
          <a:lstStyle/>
          <a:p>
            <a:r>
              <a:rPr lang="en-US" dirty="0"/>
              <a:t>Surtos recorrentes de carbúnculo</a:t>
            </a:r>
          </a:p>
        </p:txBody>
      </p:sp>
      <p:sp>
        <p:nvSpPr>
          <p:cNvPr id="2" name="Text Placeholder 1"/>
          <p:cNvSpPr>
            <a:spLocks noGrp="1"/>
          </p:cNvSpPr>
          <p:nvPr>
            <p:ph sz="half" idx="2"/>
          </p:nvPr>
        </p:nvSpPr>
        <p:spPr>
          <a:xfrm>
            <a:off x="838200" y="1478857"/>
            <a:ext cx="5867400" cy="4639309"/>
          </a:xfrm>
        </p:spPr>
        <p:txBody>
          <a:bodyPr anchor="ctr">
            <a:normAutofit/>
          </a:bodyPr>
          <a:lstStyle/>
          <a:p>
            <a:pPr marL="0" indent="0">
              <a:buNone/>
            </a:pPr>
            <a:r>
              <a:rPr lang="en-US" dirty="0"/>
              <a:t>Quais são algumas das razões possíveis para que os surtos de antraz </a:t>
            </a:r>
            <a:r>
              <a:rPr lang="en-US" dirty="0" err="1"/>
              <a:t>continuem</a:t>
            </a:r>
            <a:r>
              <a:rPr lang="en-US" dirty="0"/>
              <a:t> </a:t>
            </a:r>
            <a:r>
              <a:rPr lang="en-US" dirty="0" err="1"/>
              <a:t>ocorrendo</a:t>
            </a:r>
            <a:r>
              <a:rPr lang="en-US" dirty="0"/>
              <a:t>?</a:t>
            </a:r>
          </a:p>
          <a:p>
            <a:pPr marL="0" indent="0">
              <a:buNone/>
            </a:pPr>
            <a:endParaRPr lang="en-US" dirty="0"/>
          </a:p>
          <a:p>
            <a:pPr marL="0" indent="0">
              <a:buNone/>
            </a:pPr>
            <a:r>
              <a:rPr lang="en-US" dirty="0"/>
              <a:t>Dica: </a:t>
            </a:r>
            <a:r>
              <a:rPr lang="en-US" sz="2800" dirty="0"/>
              <a:t>Utilizar o método </a:t>
            </a:r>
            <a:r>
              <a:rPr lang="en-US" sz="2800" b="1" dirty="0"/>
              <a:t>"</a:t>
            </a:r>
            <a:r>
              <a:rPr lang="en-US" sz="2800" b="1" i="1" dirty="0"/>
              <a:t>Mas </a:t>
            </a:r>
            <a:br>
              <a:rPr lang="en-US" sz="2800" b="1" i="1" dirty="0"/>
            </a:br>
            <a:r>
              <a:rPr lang="en-US" sz="2800" b="1" i="1" dirty="0" err="1"/>
              <a:t>por</a:t>
            </a:r>
            <a:r>
              <a:rPr lang="en-US" sz="2800" b="1" i="1" dirty="0"/>
              <a:t> </a:t>
            </a:r>
            <a:r>
              <a:rPr lang="en-US" sz="2800" b="1" i="1" dirty="0" err="1"/>
              <a:t>quê</a:t>
            </a:r>
            <a:r>
              <a:rPr lang="en-US" sz="2800" b="1" i="1" dirty="0"/>
              <a:t>?</a:t>
            </a:r>
          </a:p>
        </p:txBody>
      </p:sp>
      <p:pic>
        <p:nvPicPr>
          <p:cNvPr id="4" name="Picture 3">
            <a:extLst>
              <a:ext uri="{FF2B5EF4-FFF2-40B4-BE49-F238E27FC236}">
                <a16:creationId xmlns:a16="http://schemas.microsoft.com/office/drawing/2014/main" id="{8C1667C2-4EF8-6405-2B85-1906247E54BD}"/>
              </a:ext>
            </a:extLst>
          </p:cNvPr>
          <p:cNvPicPr>
            <a:picLocks noChangeAspect="1"/>
          </p:cNvPicPr>
          <p:nvPr/>
        </p:nvPicPr>
        <p:blipFill>
          <a:blip r:embed="rId3"/>
          <a:stretch>
            <a:fillRect/>
          </a:stretch>
        </p:blipFill>
        <p:spPr>
          <a:xfrm>
            <a:off x="7112000" y="2093536"/>
            <a:ext cx="4546600" cy="3409950"/>
          </a:xfrm>
          <a:prstGeom prst="rect">
            <a:avLst/>
          </a:prstGeom>
          <a:ln>
            <a:solidFill>
              <a:schemeClr val="tx1"/>
            </a:solidFill>
          </a:ln>
        </p:spPr>
      </p:pic>
    </p:spTree>
    <p:extLst>
      <p:ext uri="{BB962C8B-B14F-4D97-AF65-F5344CB8AC3E}">
        <p14:creationId xmlns:p14="http://schemas.microsoft.com/office/powerpoint/2010/main" val="36946308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D070B7B-A3C3-4088-8616-0E0333029D85}"/>
              </a:ext>
            </a:extLst>
          </p:cNvPr>
          <p:cNvSpPr>
            <a:spLocks noGrp="1"/>
          </p:cNvSpPr>
          <p:nvPr>
            <p:ph type="title"/>
          </p:nvPr>
        </p:nvSpPr>
        <p:spPr>
          <a:xfrm>
            <a:off x="838200" y="0"/>
            <a:ext cx="9676015" cy="1219200"/>
          </a:xfrm>
        </p:spPr>
        <p:txBody>
          <a:bodyPr/>
          <a:lstStyle/>
          <a:p>
            <a:r>
              <a:rPr lang="en-US" dirty="0"/>
              <a:t>Surtos recorrentes de </a:t>
            </a:r>
            <a:br>
              <a:rPr lang="en-US" dirty="0"/>
            </a:br>
            <a:r>
              <a:rPr lang="en-US" dirty="0" err="1"/>
              <a:t>carbúnculo</a:t>
            </a:r>
            <a:r>
              <a:rPr lang="en-US" dirty="0"/>
              <a:t> </a:t>
            </a:r>
            <a:r>
              <a:rPr lang="en-US" dirty="0" err="1"/>
              <a:t>respostas</a:t>
            </a:r>
            <a:endParaRPr lang="en-US" dirty="0"/>
          </a:p>
        </p:txBody>
      </p:sp>
      <p:sp>
        <p:nvSpPr>
          <p:cNvPr id="2" name="Text Placeholder 1"/>
          <p:cNvSpPr>
            <a:spLocks noGrp="1"/>
          </p:cNvSpPr>
          <p:nvPr>
            <p:ph sz="half" idx="2"/>
          </p:nvPr>
        </p:nvSpPr>
        <p:spPr/>
        <p:txBody>
          <a:bodyPr/>
          <a:lstStyle/>
          <a:p>
            <a:pPr algn="just"/>
            <a:r>
              <a:rPr lang="en-US" sz="2600" dirty="0"/>
              <a:t>Os esporos permanecem viáveis no solo durante muito tempo</a:t>
            </a:r>
          </a:p>
          <a:p>
            <a:pPr algn="just"/>
            <a:r>
              <a:rPr lang="en-US" sz="2600" dirty="0"/>
              <a:t>Os animais não são vacinados</a:t>
            </a:r>
          </a:p>
          <a:p>
            <a:pPr algn="just"/>
            <a:r>
              <a:rPr lang="en-US" sz="2600" dirty="0"/>
              <a:t>O gado é comercializado ilegalmente</a:t>
            </a:r>
          </a:p>
          <a:p>
            <a:pPr algn="just"/>
            <a:r>
              <a:rPr lang="en-US" sz="2600" dirty="0"/>
              <a:t>Proprietários de gado vendem carne potencialmente contaminada</a:t>
            </a:r>
          </a:p>
          <a:p>
            <a:pPr algn="just"/>
            <a:r>
              <a:rPr lang="en-US" sz="2600" dirty="0"/>
              <a:t>Os membros da comunidade não estão conscientes dos riscos para a saúde</a:t>
            </a:r>
          </a:p>
          <a:p>
            <a:pPr algn="just"/>
            <a:r>
              <a:rPr lang="en-US" sz="2600" dirty="0"/>
              <a:t>Os humanos comem animais que morreram de causa desconhecida</a:t>
            </a:r>
          </a:p>
          <a:p>
            <a:pPr algn="just"/>
            <a:r>
              <a:rPr lang="en-US" sz="2600" dirty="0"/>
              <a:t>Os casos humanos são mal diagnosticados ou não são confirmados</a:t>
            </a:r>
          </a:p>
          <a:p>
            <a:pPr algn="just"/>
            <a:r>
              <a:rPr lang="en-US" sz="2600" dirty="0"/>
              <a:t>Os surtos não são reconhecidos</a:t>
            </a:r>
          </a:p>
          <a:p>
            <a:pPr algn="just"/>
            <a:r>
              <a:rPr lang="en-US" sz="2600" dirty="0"/>
              <a:t>Os Ministérios da Saúde e da Agricultura </a:t>
            </a:r>
            <a:r>
              <a:rPr lang="en-US" sz="2600" dirty="0" err="1"/>
              <a:t>não</a:t>
            </a:r>
            <a:r>
              <a:rPr lang="en-US" sz="2600" dirty="0"/>
              <a:t> se comunicam bem</a:t>
            </a:r>
          </a:p>
        </p:txBody>
      </p:sp>
    </p:spTree>
    <p:extLst>
      <p:ext uri="{BB962C8B-B14F-4D97-AF65-F5344CB8AC3E}">
        <p14:creationId xmlns:p14="http://schemas.microsoft.com/office/powerpoint/2010/main" val="21464520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sz="half" idx="2"/>
          </p:nvPr>
        </p:nvSpPr>
        <p:spPr/>
        <p:txBody>
          <a:bodyPr>
            <a:noAutofit/>
          </a:bodyPr>
          <a:lstStyle/>
          <a:p>
            <a:pPr marL="0" indent="0">
              <a:lnSpc>
                <a:spcPct val="90000"/>
              </a:lnSpc>
              <a:buNone/>
            </a:pPr>
            <a:r>
              <a:rPr lang="en-US" dirty="0"/>
              <a:t>Categorias propostas de causas principais para surtos recorrentes de carbúnculo:</a:t>
            </a:r>
          </a:p>
          <a:p>
            <a:r>
              <a:rPr lang="en-US" dirty="0"/>
              <a:t>Ambiente/animal</a:t>
            </a:r>
          </a:p>
          <a:p>
            <a:r>
              <a:rPr lang="en-US" dirty="0"/>
              <a:t>Comportamento comunitário</a:t>
            </a:r>
          </a:p>
          <a:p>
            <a:r>
              <a:rPr lang="en-US" dirty="0"/>
              <a:t>Sistema de saúde</a:t>
            </a:r>
          </a:p>
          <a:p>
            <a:r>
              <a:rPr lang="en-US" dirty="0"/>
              <a:t>Vigilância e resposta</a:t>
            </a:r>
          </a:p>
          <a:p>
            <a:pPr>
              <a:lnSpc>
                <a:spcPct val="90000"/>
              </a:lnSpc>
            </a:pPr>
            <a:endParaRPr lang="en-US" dirty="0"/>
          </a:p>
          <a:p>
            <a:pPr marL="0" indent="0">
              <a:lnSpc>
                <a:spcPct val="90000"/>
              </a:lnSpc>
              <a:buNone/>
            </a:pPr>
            <a:r>
              <a:rPr lang="en-US" dirty="0"/>
              <a:t>Nota: São necessárias diferentes categorias para diferentes problemas de saúde pública</a:t>
            </a:r>
          </a:p>
        </p:txBody>
      </p:sp>
      <p:sp>
        <p:nvSpPr>
          <p:cNvPr id="2" name="Title 1">
            <a:extLst>
              <a:ext uri="{FF2B5EF4-FFF2-40B4-BE49-F238E27FC236}">
                <a16:creationId xmlns:a16="http://schemas.microsoft.com/office/drawing/2014/main" id="{33F96DCE-B308-95BB-4F5A-6DEB1DB92262}"/>
              </a:ext>
            </a:extLst>
          </p:cNvPr>
          <p:cNvSpPr>
            <a:spLocks noGrp="1"/>
          </p:cNvSpPr>
          <p:nvPr>
            <p:ph type="title"/>
          </p:nvPr>
        </p:nvSpPr>
        <p:spPr/>
        <p:txBody>
          <a:bodyPr/>
          <a:lstStyle/>
          <a:p>
            <a:r>
              <a:rPr lang="en-US" dirty="0" err="1"/>
              <a:t>Causas</a:t>
            </a:r>
            <a:r>
              <a:rPr lang="en-US" dirty="0"/>
              <a:t> </a:t>
            </a:r>
            <a:r>
              <a:rPr lang="en-US" dirty="0" err="1"/>
              <a:t>possíveis</a:t>
            </a:r>
            <a:br>
              <a:rPr lang="en-US" dirty="0"/>
            </a:br>
            <a:endParaRPr lang="pt-BR" dirty="0"/>
          </a:p>
        </p:txBody>
      </p:sp>
      <p:pic>
        <p:nvPicPr>
          <p:cNvPr id="14" name="Graphic 13" descr="Hospital with solid fill">
            <a:extLst>
              <a:ext uri="{FF2B5EF4-FFF2-40B4-BE49-F238E27FC236}">
                <a16:creationId xmlns:a16="http://schemas.microsoft.com/office/drawing/2014/main" id="{1436DE51-92FC-0D37-1BF9-8282E75478C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239000" y="3429000"/>
            <a:ext cx="1778000" cy="1778000"/>
          </a:xfrm>
          <a:prstGeom prst="rect">
            <a:avLst/>
          </a:prstGeom>
        </p:spPr>
      </p:pic>
      <p:pic>
        <p:nvPicPr>
          <p:cNvPr id="16" name="Graphic 15" descr="Forest scene with solid fill">
            <a:extLst>
              <a:ext uri="{FF2B5EF4-FFF2-40B4-BE49-F238E27FC236}">
                <a16:creationId xmlns:a16="http://schemas.microsoft.com/office/drawing/2014/main" id="{BCA2EECC-6F62-BC8E-044D-EB5FCFBE119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94400" y="2235200"/>
            <a:ext cx="1524000" cy="1524000"/>
          </a:xfrm>
          <a:prstGeom prst="rect">
            <a:avLst/>
          </a:prstGeom>
        </p:spPr>
      </p:pic>
      <p:pic>
        <p:nvPicPr>
          <p:cNvPr id="4" name="Graphic 3" descr="Group with solid fill">
            <a:extLst>
              <a:ext uri="{FF2B5EF4-FFF2-40B4-BE49-F238E27FC236}">
                <a16:creationId xmlns:a16="http://schemas.microsoft.com/office/drawing/2014/main" id="{2A2A9FB3-1039-E94C-E9D5-4E83B08501A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8559800" y="2057400"/>
            <a:ext cx="1752600" cy="1752600"/>
          </a:xfrm>
          <a:prstGeom prst="rect">
            <a:avLst/>
          </a:prstGeom>
        </p:spPr>
      </p:pic>
    </p:spTree>
    <p:extLst>
      <p:ext uri="{BB962C8B-B14F-4D97-AF65-F5344CB8AC3E}">
        <p14:creationId xmlns:p14="http://schemas.microsoft.com/office/powerpoint/2010/main" val="28845624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phic 7" descr="Dead Fish Skeleton with solid fill">
            <a:extLst>
              <a:ext uri="{FF2B5EF4-FFF2-40B4-BE49-F238E27FC236}">
                <a16:creationId xmlns:a16="http://schemas.microsoft.com/office/drawing/2014/main" id="{F864DC1A-ED7F-BA80-5AFB-4EF81A33BDE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092114" y="1806978"/>
            <a:ext cx="4639309" cy="4639309"/>
          </a:xfrm>
          <a:prstGeom prst="rect">
            <a:avLst/>
          </a:prstGeom>
        </p:spPr>
      </p:pic>
      <p:grpSp>
        <p:nvGrpSpPr>
          <p:cNvPr id="31" name="Group 30"/>
          <p:cNvGrpSpPr/>
          <p:nvPr/>
        </p:nvGrpSpPr>
        <p:grpSpPr>
          <a:xfrm>
            <a:off x="933450" y="1478857"/>
            <a:ext cx="6000750" cy="5008071"/>
            <a:chOff x="154233" y="1200324"/>
            <a:chExt cx="8674270" cy="5008071"/>
          </a:xfrm>
        </p:grpSpPr>
        <p:cxnSp>
          <p:nvCxnSpPr>
            <p:cNvPr id="32" name="Straight Arrow Connector 31"/>
            <p:cNvCxnSpPr/>
            <p:nvPr/>
          </p:nvCxnSpPr>
          <p:spPr>
            <a:xfrm>
              <a:off x="429848" y="3886200"/>
              <a:ext cx="6781800" cy="0"/>
            </a:xfrm>
            <a:prstGeom prst="straightConnector1">
              <a:avLst/>
            </a:prstGeom>
            <a:noFill/>
            <a:ln w="38100" cap="flat" cmpd="sng" algn="ctr">
              <a:solidFill>
                <a:sysClr val="windowText" lastClr="000000"/>
              </a:solidFill>
              <a:prstDash val="solid"/>
              <a:tailEnd type="triangle"/>
            </a:ln>
            <a:effectLst/>
          </p:spPr>
        </p:cxnSp>
        <p:cxnSp>
          <p:nvCxnSpPr>
            <p:cNvPr id="33" name="Straight Arrow Connector 32"/>
            <p:cNvCxnSpPr/>
            <p:nvPr/>
          </p:nvCxnSpPr>
          <p:spPr>
            <a:xfrm>
              <a:off x="5969386" y="1931844"/>
              <a:ext cx="1021965" cy="1933786"/>
            </a:xfrm>
            <a:prstGeom prst="straightConnector1">
              <a:avLst/>
            </a:prstGeom>
            <a:noFill/>
            <a:ln w="38100" cap="flat" cmpd="sng" algn="ctr">
              <a:solidFill>
                <a:sysClr val="windowText" lastClr="000000"/>
              </a:solidFill>
              <a:prstDash val="solid"/>
              <a:tailEnd type="triangle"/>
            </a:ln>
            <a:effectLst/>
          </p:spPr>
        </p:cxnSp>
        <p:cxnSp>
          <p:nvCxnSpPr>
            <p:cNvPr id="34" name="Straight Arrow Connector 33"/>
            <p:cNvCxnSpPr/>
            <p:nvPr/>
          </p:nvCxnSpPr>
          <p:spPr>
            <a:xfrm flipV="1">
              <a:off x="5979875" y="3886200"/>
              <a:ext cx="725725" cy="1589527"/>
            </a:xfrm>
            <a:prstGeom prst="straightConnector1">
              <a:avLst/>
            </a:prstGeom>
            <a:noFill/>
            <a:ln w="38100" cap="flat" cmpd="sng" algn="ctr">
              <a:solidFill>
                <a:sysClr val="windowText" lastClr="000000"/>
              </a:solidFill>
              <a:prstDash val="solid"/>
              <a:tailEnd type="triangle"/>
            </a:ln>
            <a:effectLst/>
          </p:spPr>
        </p:cxnSp>
        <p:cxnSp>
          <p:nvCxnSpPr>
            <p:cNvPr id="35" name="Straight Arrow Connector 34"/>
            <p:cNvCxnSpPr/>
            <p:nvPr/>
          </p:nvCxnSpPr>
          <p:spPr>
            <a:xfrm flipV="1">
              <a:off x="2885511" y="3886202"/>
              <a:ext cx="772089" cy="1589525"/>
            </a:xfrm>
            <a:prstGeom prst="straightConnector1">
              <a:avLst/>
            </a:prstGeom>
            <a:noFill/>
            <a:ln w="38100" cap="flat" cmpd="sng" algn="ctr">
              <a:solidFill>
                <a:sysClr val="windowText" lastClr="000000"/>
              </a:solidFill>
              <a:prstDash val="solid"/>
              <a:tailEnd type="triangle"/>
            </a:ln>
            <a:effectLst/>
          </p:spPr>
        </p:cxnSp>
        <p:sp>
          <p:nvSpPr>
            <p:cNvPr id="38" name="Rectangle 37"/>
            <p:cNvSpPr/>
            <p:nvPr/>
          </p:nvSpPr>
          <p:spPr>
            <a:xfrm>
              <a:off x="7239001" y="3124200"/>
              <a:ext cx="1589502" cy="1447800"/>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000" b="1" kern="0">
                <a:solidFill>
                  <a:prstClr val="black"/>
                </a:solidFill>
                <a:latin typeface="Calibri"/>
                <a:cs typeface="+mn-cs"/>
              </a:endParaRPr>
            </a:p>
          </p:txBody>
        </p:sp>
        <p:sp>
          <p:nvSpPr>
            <p:cNvPr id="39" name="Rectangle 38"/>
            <p:cNvSpPr/>
            <p:nvPr/>
          </p:nvSpPr>
          <p:spPr>
            <a:xfrm>
              <a:off x="4068122" y="5476875"/>
              <a:ext cx="2039112" cy="731520"/>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400" b="1" kern="0">
                <a:solidFill>
                  <a:prstClr val="black"/>
                </a:solidFill>
                <a:latin typeface="Calibri"/>
                <a:cs typeface="+mn-cs"/>
              </a:endParaRPr>
            </a:p>
          </p:txBody>
        </p:sp>
        <p:sp>
          <p:nvSpPr>
            <p:cNvPr id="40" name="Rectangle 39"/>
            <p:cNvSpPr/>
            <p:nvPr/>
          </p:nvSpPr>
          <p:spPr>
            <a:xfrm>
              <a:off x="4028878" y="1200324"/>
              <a:ext cx="2039112" cy="731520"/>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400" b="1" kern="0">
                <a:solidFill>
                  <a:prstClr val="black"/>
                </a:solidFill>
                <a:latin typeface="Calibri"/>
                <a:cs typeface="+mn-cs"/>
              </a:endParaRPr>
            </a:p>
          </p:txBody>
        </p:sp>
        <p:sp>
          <p:nvSpPr>
            <p:cNvPr id="42" name="Rectangle 41"/>
            <p:cNvSpPr/>
            <p:nvPr/>
          </p:nvSpPr>
          <p:spPr>
            <a:xfrm>
              <a:off x="1041075" y="5477130"/>
              <a:ext cx="2202496" cy="729567"/>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400" b="1" kern="0">
                <a:solidFill>
                  <a:prstClr val="black"/>
                </a:solidFill>
                <a:latin typeface="Calibri"/>
                <a:cs typeface="+mn-cs"/>
              </a:endParaRPr>
            </a:p>
          </p:txBody>
        </p:sp>
        <p:cxnSp>
          <p:nvCxnSpPr>
            <p:cNvPr id="43" name="Straight Arrow Connector 42"/>
            <p:cNvCxnSpPr/>
            <p:nvPr/>
          </p:nvCxnSpPr>
          <p:spPr>
            <a:xfrm>
              <a:off x="1876700" y="1984116"/>
              <a:ext cx="1008811" cy="1916046"/>
            </a:xfrm>
            <a:prstGeom prst="straightConnector1">
              <a:avLst/>
            </a:prstGeom>
            <a:noFill/>
            <a:ln w="38100" cap="flat" cmpd="sng" algn="ctr">
              <a:solidFill>
                <a:sysClr val="windowText" lastClr="000000"/>
              </a:solidFill>
              <a:prstDash val="solid"/>
              <a:tailEnd type="triangle"/>
            </a:ln>
            <a:effectLst/>
          </p:spPr>
        </p:cxnSp>
        <p:sp>
          <p:nvSpPr>
            <p:cNvPr id="44" name="Rectangle 43"/>
            <p:cNvSpPr/>
            <p:nvPr/>
          </p:nvSpPr>
          <p:spPr>
            <a:xfrm>
              <a:off x="154233" y="1242879"/>
              <a:ext cx="2035952" cy="731520"/>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400" b="1" kern="0">
                <a:solidFill>
                  <a:prstClr val="black"/>
                </a:solidFill>
                <a:latin typeface="Calibri"/>
                <a:cs typeface="+mn-cs"/>
              </a:endParaRPr>
            </a:p>
          </p:txBody>
        </p:sp>
      </p:grpSp>
      <p:sp>
        <p:nvSpPr>
          <p:cNvPr id="3" name="Title 2">
            <a:extLst>
              <a:ext uri="{FF2B5EF4-FFF2-40B4-BE49-F238E27FC236}">
                <a16:creationId xmlns:a16="http://schemas.microsoft.com/office/drawing/2014/main" id="{5563874E-6A66-E03B-7175-E02B26D24F86}"/>
              </a:ext>
            </a:extLst>
          </p:cNvPr>
          <p:cNvSpPr>
            <a:spLocks noGrp="1"/>
          </p:cNvSpPr>
          <p:nvPr>
            <p:ph type="title"/>
          </p:nvPr>
        </p:nvSpPr>
        <p:spPr/>
        <p:txBody>
          <a:bodyPr/>
          <a:lstStyle/>
          <a:p>
            <a:r>
              <a:rPr lang="en-US" dirty="0" err="1"/>
              <a:t>Diagrama</a:t>
            </a:r>
            <a:r>
              <a:rPr lang="en-US" dirty="0"/>
              <a:t> de causa e </a:t>
            </a:r>
            <a:r>
              <a:rPr lang="en-US" dirty="0" err="1"/>
              <a:t>efeito</a:t>
            </a:r>
            <a:r>
              <a:rPr lang="en-US" dirty="0"/>
              <a:t> (”</a:t>
            </a:r>
            <a:r>
              <a:rPr lang="en-US" dirty="0" err="1"/>
              <a:t>Espinha</a:t>
            </a:r>
            <a:r>
              <a:rPr lang="en-US" dirty="0"/>
              <a:t> </a:t>
            </a:r>
            <a:br>
              <a:rPr lang="en-US" dirty="0"/>
            </a:br>
            <a:r>
              <a:rPr lang="en-US" dirty="0"/>
              <a:t>de </a:t>
            </a:r>
            <a:r>
              <a:rPr lang="en-US" dirty="0" err="1"/>
              <a:t>peixe</a:t>
            </a:r>
            <a:r>
              <a:rPr lang="en-US" dirty="0"/>
              <a:t>") (1/2)</a:t>
            </a:r>
            <a:br>
              <a:rPr lang="en-US" dirty="0"/>
            </a:br>
            <a:endParaRPr lang="pt-BR" dirty="0"/>
          </a:p>
        </p:txBody>
      </p:sp>
    </p:spTree>
    <p:extLst>
      <p:ext uri="{BB962C8B-B14F-4D97-AF65-F5344CB8AC3E}">
        <p14:creationId xmlns:p14="http://schemas.microsoft.com/office/powerpoint/2010/main" val="19238624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46"/>
          <p:cNvSpPr/>
          <p:nvPr/>
        </p:nvSpPr>
        <p:spPr>
          <a:xfrm>
            <a:off x="5503006" y="4736068"/>
            <a:ext cx="2448163" cy="369332"/>
          </a:xfrm>
          <a:prstGeom prst="rect">
            <a:avLst/>
          </a:prstGeom>
        </p:spPr>
        <p:txBody>
          <a:bodyPr wrap="square">
            <a:spAutoFit/>
          </a:bodyPr>
          <a:lstStyle/>
          <a:p>
            <a:pPr algn="ctr"/>
            <a:r>
              <a:rPr lang="en-US" b="1" dirty="0"/>
              <a:t>Causa 7</a:t>
            </a:r>
          </a:p>
        </p:txBody>
      </p:sp>
      <p:sp>
        <p:nvSpPr>
          <p:cNvPr id="45" name="Rectangle 44"/>
          <p:cNvSpPr/>
          <p:nvPr/>
        </p:nvSpPr>
        <p:spPr>
          <a:xfrm>
            <a:off x="2362200" y="4736068"/>
            <a:ext cx="2548126" cy="369332"/>
          </a:xfrm>
          <a:prstGeom prst="rect">
            <a:avLst/>
          </a:prstGeom>
        </p:spPr>
        <p:txBody>
          <a:bodyPr wrap="square">
            <a:spAutoFit/>
          </a:bodyPr>
          <a:lstStyle/>
          <a:p>
            <a:pPr algn="ctr"/>
            <a:r>
              <a:rPr lang="en-US" b="1" dirty="0"/>
              <a:t>Causa 6</a:t>
            </a:r>
          </a:p>
        </p:txBody>
      </p:sp>
      <p:sp>
        <p:nvSpPr>
          <p:cNvPr id="6" name="TextBox 5"/>
          <p:cNvSpPr txBox="1"/>
          <p:nvPr/>
        </p:nvSpPr>
        <p:spPr>
          <a:xfrm>
            <a:off x="8799873" y="3540724"/>
            <a:ext cx="1639527" cy="1200329"/>
          </a:xfrm>
          <a:prstGeom prst="rect">
            <a:avLst/>
          </a:prstGeom>
          <a:noFill/>
        </p:spPr>
        <p:txBody>
          <a:bodyPr wrap="square" rtlCol="0">
            <a:spAutoFit/>
          </a:bodyPr>
          <a:lstStyle/>
          <a:p>
            <a:pPr algn="ctr">
              <a:defRPr/>
            </a:pPr>
            <a:r>
              <a:rPr lang="en-US" sz="2400" b="1" dirty="0">
                <a:solidFill>
                  <a:srgbClr val="00953A"/>
                </a:solidFill>
              </a:rPr>
              <a:t>Problema a ser analisado</a:t>
            </a:r>
          </a:p>
        </p:txBody>
      </p:sp>
      <p:sp>
        <p:nvSpPr>
          <p:cNvPr id="9" name="Rectangle 8"/>
          <p:cNvSpPr/>
          <p:nvPr/>
        </p:nvSpPr>
        <p:spPr>
          <a:xfrm>
            <a:off x="5500390" y="1661150"/>
            <a:ext cx="2156804" cy="461665"/>
          </a:xfrm>
          <a:prstGeom prst="rect">
            <a:avLst/>
          </a:prstGeom>
        </p:spPr>
        <p:txBody>
          <a:bodyPr wrap="square">
            <a:spAutoFit/>
          </a:bodyPr>
          <a:lstStyle/>
          <a:p>
            <a:pPr algn="ctr">
              <a:defRPr/>
            </a:pPr>
            <a:r>
              <a:rPr lang="en-US" sz="2400" b="1" kern="0" dirty="0">
                <a:solidFill>
                  <a:srgbClr val="00953A"/>
                </a:solidFill>
              </a:rPr>
              <a:t>Categoria B</a:t>
            </a:r>
          </a:p>
        </p:txBody>
      </p:sp>
      <p:sp>
        <p:nvSpPr>
          <p:cNvPr id="11" name="Rectangle 10"/>
          <p:cNvSpPr/>
          <p:nvPr/>
        </p:nvSpPr>
        <p:spPr>
          <a:xfrm>
            <a:off x="1670304" y="1689407"/>
            <a:ext cx="2139696" cy="461665"/>
          </a:xfrm>
          <a:prstGeom prst="rect">
            <a:avLst/>
          </a:prstGeom>
        </p:spPr>
        <p:txBody>
          <a:bodyPr wrap="square" anchor="ctr">
            <a:spAutoFit/>
          </a:bodyPr>
          <a:lstStyle/>
          <a:p>
            <a:pPr algn="ctr">
              <a:defRPr/>
            </a:pPr>
            <a:r>
              <a:rPr lang="en-US" sz="2400" b="1" kern="0" dirty="0">
                <a:solidFill>
                  <a:srgbClr val="00953A"/>
                </a:solidFill>
              </a:rPr>
              <a:t>Categoria A</a:t>
            </a:r>
          </a:p>
        </p:txBody>
      </p:sp>
      <p:sp>
        <p:nvSpPr>
          <p:cNvPr id="13" name="Rectangle 12"/>
          <p:cNvSpPr/>
          <p:nvPr/>
        </p:nvSpPr>
        <p:spPr>
          <a:xfrm>
            <a:off x="2645707" y="5926127"/>
            <a:ext cx="2202496" cy="461665"/>
          </a:xfrm>
          <a:prstGeom prst="rect">
            <a:avLst/>
          </a:prstGeom>
        </p:spPr>
        <p:txBody>
          <a:bodyPr wrap="square" anchor="ctr">
            <a:spAutoFit/>
          </a:bodyPr>
          <a:lstStyle/>
          <a:p>
            <a:pPr algn="ctr">
              <a:defRPr/>
            </a:pPr>
            <a:r>
              <a:rPr lang="en-US" sz="2400" b="1" kern="0" dirty="0">
                <a:solidFill>
                  <a:srgbClr val="00953A"/>
                </a:solidFill>
              </a:rPr>
              <a:t>Categoria C</a:t>
            </a:r>
          </a:p>
        </p:txBody>
      </p:sp>
      <p:sp>
        <p:nvSpPr>
          <p:cNvPr id="28" name="Rectangle 27"/>
          <p:cNvSpPr/>
          <p:nvPr/>
        </p:nvSpPr>
        <p:spPr>
          <a:xfrm>
            <a:off x="5562600" y="5927666"/>
            <a:ext cx="2147602" cy="461665"/>
          </a:xfrm>
          <a:prstGeom prst="rect">
            <a:avLst/>
          </a:prstGeom>
        </p:spPr>
        <p:txBody>
          <a:bodyPr wrap="square">
            <a:spAutoFit/>
          </a:bodyPr>
          <a:lstStyle/>
          <a:p>
            <a:pPr algn="ctr">
              <a:defRPr/>
            </a:pPr>
            <a:r>
              <a:rPr lang="en-US" sz="2400" b="1" kern="0" dirty="0">
                <a:solidFill>
                  <a:srgbClr val="00953A"/>
                </a:solidFill>
              </a:rPr>
              <a:t>Categoria D</a:t>
            </a:r>
          </a:p>
        </p:txBody>
      </p:sp>
      <p:sp>
        <p:nvSpPr>
          <p:cNvPr id="3" name="Rectangle 2"/>
          <p:cNvSpPr/>
          <p:nvPr/>
        </p:nvSpPr>
        <p:spPr>
          <a:xfrm>
            <a:off x="1371600" y="3440668"/>
            <a:ext cx="2485797" cy="369332"/>
          </a:xfrm>
          <a:prstGeom prst="rect">
            <a:avLst/>
          </a:prstGeom>
        </p:spPr>
        <p:txBody>
          <a:bodyPr wrap="square">
            <a:spAutoFit/>
          </a:bodyPr>
          <a:lstStyle/>
          <a:p>
            <a:pPr algn="ctr"/>
            <a:r>
              <a:rPr lang="en-US" b="1" dirty="0"/>
              <a:t>Causa 2</a:t>
            </a:r>
          </a:p>
        </p:txBody>
      </p:sp>
      <p:sp>
        <p:nvSpPr>
          <p:cNvPr id="37" name="Rectangle 36"/>
          <p:cNvSpPr/>
          <p:nvPr/>
        </p:nvSpPr>
        <p:spPr>
          <a:xfrm>
            <a:off x="5331324" y="3059668"/>
            <a:ext cx="2546520" cy="369332"/>
          </a:xfrm>
          <a:prstGeom prst="rect">
            <a:avLst/>
          </a:prstGeom>
        </p:spPr>
        <p:txBody>
          <a:bodyPr wrap="square">
            <a:spAutoFit/>
          </a:bodyPr>
          <a:lstStyle/>
          <a:p>
            <a:pPr algn="ctr"/>
            <a:r>
              <a:rPr lang="en-US" b="1" dirty="0"/>
              <a:t>Causa 4 </a:t>
            </a:r>
          </a:p>
        </p:txBody>
      </p:sp>
      <p:cxnSp>
        <p:nvCxnSpPr>
          <p:cNvPr id="41" name="Straight Arrow Connector 40"/>
          <p:cNvCxnSpPr>
            <a:cxnSpLocks/>
          </p:cNvCxnSpPr>
          <p:nvPr/>
        </p:nvCxnSpPr>
        <p:spPr>
          <a:xfrm flipV="1">
            <a:off x="2590656" y="5058423"/>
            <a:ext cx="2197375"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46" name="Straight Arrow Connector 45"/>
          <p:cNvCxnSpPr>
            <a:cxnSpLocks/>
          </p:cNvCxnSpPr>
          <p:nvPr/>
        </p:nvCxnSpPr>
        <p:spPr>
          <a:xfrm flipV="1">
            <a:off x="5687764" y="5065931"/>
            <a:ext cx="2197375"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grpSp>
        <p:nvGrpSpPr>
          <p:cNvPr id="8" name="Group 7">
            <a:extLst>
              <a:ext uri="{FF2B5EF4-FFF2-40B4-BE49-F238E27FC236}">
                <a16:creationId xmlns:a16="http://schemas.microsoft.com/office/drawing/2014/main" id="{80192951-CC29-7A63-FF8F-4CDE9DF9A44F}"/>
              </a:ext>
            </a:extLst>
          </p:cNvPr>
          <p:cNvGrpSpPr/>
          <p:nvPr/>
        </p:nvGrpSpPr>
        <p:grpSpPr>
          <a:xfrm>
            <a:off x="1675753" y="1524000"/>
            <a:ext cx="8757382" cy="5008071"/>
            <a:chOff x="71121" y="1200324"/>
            <a:chExt cx="8757382" cy="5008071"/>
          </a:xfrm>
        </p:grpSpPr>
        <p:cxnSp>
          <p:nvCxnSpPr>
            <p:cNvPr id="10" name="Straight Arrow Connector 9">
              <a:extLst>
                <a:ext uri="{FF2B5EF4-FFF2-40B4-BE49-F238E27FC236}">
                  <a16:creationId xmlns:a16="http://schemas.microsoft.com/office/drawing/2014/main" id="{554C4D98-4B91-0F65-D501-1B673B25C90B}"/>
                </a:ext>
              </a:extLst>
            </p:cNvPr>
            <p:cNvCxnSpPr/>
            <p:nvPr/>
          </p:nvCxnSpPr>
          <p:spPr>
            <a:xfrm>
              <a:off x="429848" y="3886200"/>
              <a:ext cx="6781800" cy="0"/>
            </a:xfrm>
            <a:prstGeom prst="straightConnector1">
              <a:avLst/>
            </a:prstGeom>
            <a:noFill/>
            <a:ln w="38100" cap="flat" cmpd="sng" algn="ctr">
              <a:solidFill>
                <a:sysClr val="windowText" lastClr="000000"/>
              </a:solidFill>
              <a:prstDash val="solid"/>
              <a:tailEnd type="triangle"/>
            </a:ln>
            <a:effectLst/>
          </p:spPr>
        </p:cxnSp>
        <p:cxnSp>
          <p:nvCxnSpPr>
            <p:cNvPr id="12" name="Straight Arrow Connector 11">
              <a:extLst>
                <a:ext uri="{FF2B5EF4-FFF2-40B4-BE49-F238E27FC236}">
                  <a16:creationId xmlns:a16="http://schemas.microsoft.com/office/drawing/2014/main" id="{8D2C8B02-2818-24E3-8BD8-20D491C07EEF}"/>
                </a:ext>
              </a:extLst>
            </p:cNvPr>
            <p:cNvCxnSpPr/>
            <p:nvPr/>
          </p:nvCxnSpPr>
          <p:spPr>
            <a:xfrm>
              <a:off x="5969386" y="1931844"/>
              <a:ext cx="1021965" cy="1933786"/>
            </a:xfrm>
            <a:prstGeom prst="straightConnector1">
              <a:avLst/>
            </a:prstGeom>
            <a:noFill/>
            <a:ln w="38100" cap="flat" cmpd="sng" algn="ctr">
              <a:solidFill>
                <a:sysClr val="windowText" lastClr="000000"/>
              </a:solidFill>
              <a:prstDash val="solid"/>
              <a:tailEnd type="triangle"/>
            </a:ln>
            <a:effectLst/>
          </p:spPr>
        </p:cxnSp>
        <p:cxnSp>
          <p:nvCxnSpPr>
            <p:cNvPr id="14" name="Straight Arrow Connector 13">
              <a:extLst>
                <a:ext uri="{FF2B5EF4-FFF2-40B4-BE49-F238E27FC236}">
                  <a16:creationId xmlns:a16="http://schemas.microsoft.com/office/drawing/2014/main" id="{B265E26C-02CA-4A91-BDA5-16C96E808488}"/>
                </a:ext>
              </a:extLst>
            </p:cNvPr>
            <p:cNvCxnSpPr/>
            <p:nvPr/>
          </p:nvCxnSpPr>
          <p:spPr>
            <a:xfrm flipV="1">
              <a:off x="5979875" y="3886200"/>
              <a:ext cx="725725" cy="1589527"/>
            </a:xfrm>
            <a:prstGeom prst="straightConnector1">
              <a:avLst/>
            </a:prstGeom>
            <a:noFill/>
            <a:ln w="38100" cap="flat" cmpd="sng" algn="ctr">
              <a:solidFill>
                <a:sysClr val="windowText" lastClr="000000"/>
              </a:solidFill>
              <a:prstDash val="solid"/>
              <a:tailEnd type="triangle"/>
            </a:ln>
            <a:effectLst/>
          </p:spPr>
        </p:cxnSp>
        <p:cxnSp>
          <p:nvCxnSpPr>
            <p:cNvPr id="15" name="Straight Arrow Connector 14">
              <a:extLst>
                <a:ext uri="{FF2B5EF4-FFF2-40B4-BE49-F238E27FC236}">
                  <a16:creationId xmlns:a16="http://schemas.microsoft.com/office/drawing/2014/main" id="{2B355332-4E12-87B1-DCBD-2065612F8CFD}"/>
                </a:ext>
              </a:extLst>
            </p:cNvPr>
            <p:cNvCxnSpPr/>
            <p:nvPr/>
          </p:nvCxnSpPr>
          <p:spPr>
            <a:xfrm flipV="1">
              <a:off x="2885511" y="3886202"/>
              <a:ext cx="772089" cy="1589525"/>
            </a:xfrm>
            <a:prstGeom prst="straightConnector1">
              <a:avLst/>
            </a:prstGeom>
            <a:noFill/>
            <a:ln w="38100" cap="flat" cmpd="sng" algn="ctr">
              <a:solidFill>
                <a:sysClr val="windowText" lastClr="000000"/>
              </a:solidFill>
              <a:prstDash val="solid"/>
              <a:tailEnd type="triangle"/>
            </a:ln>
            <a:effectLst/>
          </p:spPr>
        </p:cxnSp>
        <p:sp>
          <p:nvSpPr>
            <p:cNvPr id="16" name="Rectangle 15">
              <a:extLst>
                <a:ext uri="{FF2B5EF4-FFF2-40B4-BE49-F238E27FC236}">
                  <a16:creationId xmlns:a16="http://schemas.microsoft.com/office/drawing/2014/main" id="{8DE12E59-8E4A-9E2B-7C7E-6494649EB05D}"/>
                </a:ext>
              </a:extLst>
            </p:cNvPr>
            <p:cNvSpPr/>
            <p:nvPr/>
          </p:nvSpPr>
          <p:spPr>
            <a:xfrm>
              <a:off x="7239001" y="3124200"/>
              <a:ext cx="1589502" cy="1447800"/>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000" b="1" kern="0" dirty="0">
                <a:solidFill>
                  <a:prstClr val="black"/>
                </a:solidFill>
                <a:cs typeface="+mn-cs"/>
              </a:endParaRPr>
            </a:p>
          </p:txBody>
        </p:sp>
        <p:sp>
          <p:nvSpPr>
            <p:cNvPr id="18" name="Rectangle 17">
              <a:extLst>
                <a:ext uri="{FF2B5EF4-FFF2-40B4-BE49-F238E27FC236}">
                  <a16:creationId xmlns:a16="http://schemas.microsoft.com/office/drawing/2014/main" id="{9D13DAC9-1EF9-4EF0-7107-21C9FC4E507D}"/>
                </a:ext>
              </a:extLst>
            </p:cNvPr>
            <p:cNvSpPr/>
            <p:nvPr/>
          </p:nvSpPr>
          <p:spPr>
            <a:xfrm>
              <a:off x="3959632" y="5476875"/>
              <a:ext cx="2147602" cy="731520"/>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400" b="1" kern="0" dirty="0">
                <a:solidFill>
                  <a:prstClr val="black"/>
                </a:solidFill>
                <a:cs typeface="+mn-cs"/>
              </a:endParaRPr>
            </a:p>
          </p:txBody>
        </p:sp>
        <p:sp>
          <p:nvSpPr>
            <p:cNvPr id="19" name="Rectangle 18">
              <a:extLst>
                <a:ext uri="{FF2B5EF4-FFF2-40B4-BE49-F238E27FC236}">
                  <a16:creationId xmlns:a16="http://schemas.microsoft.com/office/drawing/2014/main" id="{913F8081-288B-35C6-D725-F10FD0D1C665}"/>
                </a:ext>
              </a:extLst>
            </p:cNvPr>
            <p:cNvSpPr/>
            <p:nvPr/>
          </p:nvSpPr>
          <p:spPr>
            <a:xfrm>
              <a:off x="3857543" y="1200324"/>
              <a:ext cx="2210447" cy="731520"/>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400" b="1" kern="0" dirty="0">
                <a:solidFill>
                  <a:prstClr val="black"/>
                </a:solidFill>
                <a:cs typeface="+mn-cs"/>
              </a:endParaRPr>
            </a:p>
          </p:txBody>
        </p:sp>
        <p:sp>
          <p:nvSpPr>
            <p:cNvPr id="20" name="Rectangle 19">
              <a:extLst>
                <a:ext uri="{FF2B5EF4-FFF2-40B4-BE49-F238E27FC236}">
                  <a16:creationId xmlns:a16="http://schemas.microsoft.com/office/drawing/2014/main" id="{9D1DB96F-3085-BAE4-DC98-086C12BF38F4}"/>
                </a:ext>
              </a:extLst>
            </p:cNvPr>
            <p:cNvSpPr/>
            <p:nvPr/>
          </p:nvSpPr>
          <p:spPr>
            <a:xfrm>
              <a:off x="1041075" y="5477130"/>
              <a:ext cx="2202496" cy="729567"/>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400" b="1" kern="0" dirty="0">
                <a:solidFill>
                  <a:prstClr val="black"/>
                </a:solidFill>
                <a:cs typeface="+mn-cs"/>
              </a:endParaRPr>
            </a:p>
          </p:txBody>
        </p:sp>
        <p:cxnSp>
          <p:nvCxnSpPr>
            <p:cNvPr id="21" name="Straight Arrow Connector 20">
              <a:extLst>
                <a:ext uri="{FF2B5EF4-FFF2-40B4-BE49-F238E27FC236}">
                  <a16:creationId xmlns:a16="http://schemas.microsoft.com/office/drawing/2014/main" id="{69AC54AA-EB0B-0091-8430-01757A08AAAD}"/>
                </a:ext>
              </a:extLst>
            </p:cNvPr>
            <p:cNvCxnSpPr/>
            <p:nvPr/>
          </p:nvCxnSpPr>
          <p:spPr>
            <a:xfrm>
              <a:off x="1876700" y="1984116"/>
              <a:ext cx="1008811" cy="1916046"/>
            </a:xfrm>
            <a:prstGeom prst="straightConnector1">
              <a:avLst/>
            </a:prstGeom>
            <a:noFill/>
            <a:ln w="38100" cap="flat" cmpd="sng" algn="ctr">
              <a:solidFill>
                <a:sysClr val="windowText" lastClr="000000"/>
              </a:solidFill>
              <a:prstDash val="solid"/>
              <a:tailEnd type="triangle"/>
            </a:ln>
            <a:effectLst/>
          </p:spPr>
        </p:cxnSp>
        <p:sp>
          <p:nvSpPr>
            <p:cNvPr id="22" name="Rectangle 21">
              <a:extLst>
                <a:ext uri="{FF2B5EF4-FFF2-40B4-BE49-F238E27FC236}">
                  <a16:creationId xmlns:a16="http://schemas.microsoft.com/office/drawing/2014/main" id="{52BD0E12-6593-0518-4EF4-17610F570B0B}"/>
                </a:ext>
              </a:extLst>
            </p:cNvPr>
            <p:cNvSpPr/>
            <p:nvPr/>
          </p:nvSpPr>
          <p:spPr>
            <a:xfrm>
              <a:off x="71121" y="1242879"/>
              <a:ext cx="2119064" cy="731520"/>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400" b="1" kern="0" dirty="0">
                <a:solidFill>
                  <a:prstClr val="black"/>
                </a:solidFill>
                <a:cs typeface="+mn-cs"/>
              </a:endParaRPr>
            </a:p>
          </p:txBody>
        </p:sp>
      </p:grpSp>
      <p:pic>
        <p:nvPicPr>
          <p:cNvPr id="23" name="Graphic 22" descr="Dead Fish Skeleton with solid fill">
            <a:extLst>
              <a:ext uri="{FF2B5EF4-FFF2-40B4-BE49-F238E27FC236}">
                <a16:creationId xmlns:a16="http://schemas.microsoft.com/office/drawing/2014/main" id="{85D791B8-904A-3FF0-5F46-CC9F86E4360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491735" y="703616"/>
            <a:ext cx="2305614" cy="2570408"/>
          </a:xfrm>
          <a:prstGeom prst="rect">
            <a:avLst/>
          </a:prstGeom>
        </p:spPr>
      </p:pic>
      <p:cxnSp>
        <p:nvCxnSpPr>
          <p:cNvPr id="24" name="Straight Arrow Connector 23">
            <a:extLst>
              <a:ext uri="{FF2B5EF4-FFF2-40B4-BE49-F238E27FC236}">
                <a16:creationId xmlns:a16="http://schemas.microsoft.com/office/drawing/2014/main" id="{80F9C922-1294-42DA-E863-82960290B35F}"/>
              </a:ext>
            </a:extLst>
          </p:cNvPr>
          <p:cNvCxnSpPr>
            <a:cxnSpLocks/>
          </p:cNvCxnSpPr>
          <p:nvPr/>
        </p:nvCxnSpPr>
        <p:spPr>
          <a:xfrm>
            <a:off x="1329476" y="3773496"/>
            <a:ext cx="2861524"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cxnSp>
        <p:nvCxnSpPr>
          <p:cNvPr id="25" name="Straight Arrow Connector 24">
            <a:extLst>
              <a:ext uri="{FF2B5EF4-FFF2-40B4-BE49-F238E27FC236}">
                <a16:creationId xmlns:a16="http://schemas.microsoft.com/office/drawing/2014/main" id="{742AF0C4-6BC5-C7A3-1487-847E227E1971}"/>
              </a:ext>
            </a:extLst>
          </p:cNvPr>
          <p:cNvCxnSpPr>
            <a:cxnSpLocks/>
          </p:cNvCxnSpPr>
          <p:nvPr/>
        </p:nvCxnSpPr>
        <p:spPr>
          <a:xfrm>
            <a:off x="5399724" y="3392496"/>
            <a:ext cx="2677476"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4" name="Rectangle 3">
            <a:extLst>
              <a:ext uri="{FF2B5EF4-FFF2-40B4-BE49-F238E27FC236}">
                <a16:creationId xmlns:a16="http://schemas.microsoft.com/office/drawing/2014/main" id="{551CAE9B-1962-1E09-AE69-2688D7C36B12}"/>
              </a:ext>
            </a:extLst>
          </p:cNvPr>
          <p:cNvSpPr/>
          <p:nvPr/>
        </p:nvSpPr>
        <p:spPr>
          <a:xfrm>
            <a:off x="956524" y="2743200"/>
            <a:ext cx="2485797" cy="369332"/>
          </a:xfrm>
          <a:prstGeom prst="rect">
            <a:avLst/>
          </a:prstGeom>
        </p:spPr>
        <p:txBody>
          <a:bodyPr wrap="square">
            <a:spAutoFit/>
          </a:bodyPr>
          <a:lstStyle/>
          <a:p>
            <a:pPr algn="ctr"/>
            <a:r>
              <a:rPr lang="en-US" b="1" dirty="0"/>
              <a:t>Causa 1</a:t>
            </a:r>
          </a:p>
        </p:txBody>
      </p:sp>
      <p:cxnSp>
        <p:nvCxnSpPr>
          <p:cNvPr id="7" name="Straight Arrow Connector 6">
            <a:extLst>
              <a:ext uri="{FF2B5EF4-FFF2-40B4-BE49-F238E27FC236}">
                <a16:creationId xmlns:a16="http://schemas.microsoft.com/office/drawing/2014/main" id="{BA972123-F5AD-4928-800E-DCDF2716A7BD}"/>
              </a:ext>
            </a:extLst>
          </p:cNvPr>
          <p:cNvCxnSpPr>
            <a:cxnSpLocks/>
          </p:cNvCxnSpPr>
          <p:nvPr/>
        </p:nvCxnSpPr>
        <p:spPr>
          <a:xfrm>
            <a:off x="914400" y="3076028"/>
            <a:ext cx="2861524"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17" name="Rectangle 16">
            <a:extLst>
              <a:ext uri="{FF2B5EF4-FFF2-40B4-BE49-F238E27FC236}">
                <a16:creationId xmlns:a16="http://schemas.microsoft.com/office/drawing/2014/main" id="{25C8C80C-DB18-7DCD-3FF7-3F13D743FBC1}"/>
              </a:ext>
            </a:extLst>
          </p:cNvPr>
          <p:cNvSpPr/>
          <p:nvPr/>
        </p:nvSpPr>
        <p:spPr>
          <a:xfrm>
            <a:off x="4953000" y="2362200"/>
            <a:ext cx="2546520" cy="369332"/>
          </a:xfrm>
          <a:prstGeom prst="rect">
            <a:avLst/>
          </a:prstGeom>
        </p:spPr>
        <p:txBody>
          <a:bodyPr wrap="square">
            <a:spAutoFit/>
          </a:bodyPr>
          <a:lstStyle/>
          <a:p>
            <a:pPr algn="ctr"/>
            <a:r>
              <a:rPr lang="en-US" b="1" dirty="0"/>
              <a:t>Causa 3 </a:t>
            </a:r>
          </a:p>
        </p:txBody>
      </p:sp>
      <p:cxnSp>
        <p:nvCxnSpPr>
          <p:cNvPr id="26" name="Straight Arrow Connector 25">
            <a:extLst>
              <a:ext uri="{FF2B5EF4-FFF2-40B4-BE49-F238E27FC236}">
                <a16:creationId xmlns:a16="http://schemas.microsoft.com/office/drawing/2014/main" id="{E30CBE81-412C-AFA9-B510-5EF74160C954}"/>
              </a:ext>
            </a:extLst>
          </p:cNvPr>
          <p:cNvCxnSpPr>
            <a:cxnSpLocks/>
          </p:cNvCxnSpPr>
          <p:nvPr/>
        </p:nvCxnSpPr>
        <p:spPr>
          <a:xfrm>
            <a:off x="5029200" y="2695028"/>
            <a:ext cx="2677476"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27" name="Rectangle 26">
            <a:extLst>
              <a:ext uri="{FF2B5EF4-FFF2-40B4-BE49-F238E27FC236}">
                <a16:creationId xmlns:a16="http://schemas.microsoft.com/office/drawing/2014/main" id="{11C52B17-4975-03B4-2801-55A0982C0B46}"/>
              </a:ext>
            </a:extLst>
          </p:cNvPr>
          <p:cNvSpPr/>
          <p:nvPr/>
        </p:nvSpPr>
        <p:spPr>
          <a:xfrm>
            <a:off x="5638800" y="3669268"/>
            <a:ext cx="2546520" cy="369332"/>
          </a:xfrm>
          <a:prstGeom prst="rect">
            <a:avLst/>
          </a:prstGeom>
        </p:spPr>
        <p:txBody>
          <a:bodyPr wrap="square">
            <a:spAutoFit/>
          </a:bodyPr>
          <a:lstStyle/>
          <a:p>
            <a:pPr algn="ctr"/>
            <a:r>
              <a:rPr lang="en-US" b="1" dirty="0"/>
              <a:t>Causa 5 </a:t>
            </a:r>
          </a:p>
        </p:txBody>
      </p:sp>
      <p:cxnSp>
        <p:nvCxnSpPr>
          <p:cNvPr id="29" name="Straight Arrow Connector 28">
            <a:extLst>
              <a:ext uri="{FF2B5EF4-FFF2-40B4-BE49-F238E27FC236}">
                <a16:creationId xmlns:a16="http://schemas.microsoft.com/office/drawing/2014/main" id="{DF400CF7-F37C-8955-D9B7-03C3D9F659CD}"/>
              </a:ext>
            </a:extLst>
          </p:cNvPr>
          <p:cNvCxnSpPr>
            <a:cxnSpLocks/>
          </p:cNvCxnSpPr>
          <p:nvPr/>
        </p:nvCxnSpPr>
        <p:spPr>
          <a:xfrm>
            <a:off x="5707200" y="4002096"/>
            <a:ext cx="2677476" cy="0"/>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5" name="Title 4">
            <a:extLst>
              <a:ext uri="{FF2B5EF4-FFF2-40B4-BE49-F238E27FC236}">
                <a16:creationId xmlns:a16="http://schemas.microsoft.com/office/drawing/2014/main" id="{953D4EC1-1350-4634-3625-E4EF00120C23}"/>
              </a:ext>
            </a:extLst>
          </p:cNvPr>
          <p:cNvSpPr>
            <a:spLocks noGrp="1"/>
          </p:cNvSpPr>
          <p:nvPr>
            <p:ph type="title"/>
          </p:nvPr>
        </p:nvSpPr>
        <p:spPr/>
        <p:txBody>
          <a:bodyPr/>
          <a:lstStyle/>
          <a:p>
            <a:r>
              <a:rPr lang="en-US" dirty="0" err="1"/>
              <a:t>Diagrama</a:t>
            </a:r>
            <a:r>
              <a:rPr lang="en-US" dirty="0"/>
              <a:t> de causa e </a:t>
            </a:r>
            <a:r>
              <a:rPr lang="en-US" dirty="0" err="1"/>
              <a:t>efeito</a:t>
            </a:r>
            <a:r>
              <a:rPr lang="en-US" dirty="0"/>
              <a:t> (”</a:t>
            </a:r>
            <a:r>
              <a:rPr lang="en-US" dirty="0" err="1"/>
              <a:t>Espinha</a:t>
            </a:r>
            <a:r>
              <a:rPr lang="en-US" dirty="0"/>
              <a:t> </a:t>
            </a:r>
            <a:br>
              <a:rPr lang="en-US" dirty="0"/>
            </a:br>
            <a:r>
              <a:rPr lang="en-US" dirty="0"/>
              <a:t>de </a:t>
            </a:r>
            <a:r>
              <a:rPr lang="en-US" dirty="0" err="1"/>
              <a:t>peixe</a:t>
            </a:r>
            <a:r>
              <a:rPr lang="en-US" dirty="0"/>
              <a:t>") (2/2)</a:t>
            </a:r>
            <a:br>
              <a:rPr lang="en-US" dirty="0"/>
            </a:br>
            <a:endParaRPr lang="pt-BR" dirty="0"/>
          </a:p>
        </p:txBody>
      </p:sp>
    </p:spTree>
    <p:extLst>
      <p:ext uri="{BB962C8B-B14F-4D97-AF65-F5344CB8AC3E}">
        <p14:creationId xmlns:p14="http://schemas.microsoft.com/office/powerpoint/2010/main" val="2544250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4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5" grpId="0"/>
      <p:bldP spid="6" grpId="0"/>
      <p:bldP spid="9" grpId="0"/>
      <p:bldP spid="11" grpId="0"/>
      <p:bldP spid="13" grpId="0"/>
      <p:bldP spid="28" grpId="0"/>
      <p:bldP spid="3" grpId="0"/>
      <p:bldP spid="37" grpId="0"/>
      <p:bldP spid="4" grpId="0"/>
      <p:bldP spid="17" grpId="0"/>
      <p:bldP spid="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09FBB9-7E54-4C97-9037-789BEAAA04F6}"/>
              </a:ext>
            </a:extLst>
          </p:cNvPr>
          <p:cNvSpPr>
            <a:spLocks noGrp="1"/>
          </p:cNvSpPr>
          <p:nvPr>
            <p:ph type="title"/>
          </p:nvPr>
        </p:nvSpPr>
        <p:spPr/>
        <p:txBody>
          <a:bodyPr/>
          <a:lstStyle/>
          <a:p>
            <a:r>
              <a:rPr lang="en-US" dirty="0" err="1"/>
              <a:t>Diagrama</a:t>
            </a:r>
            <a:r>
              <a:rPr lang="en-US" dirty="0"/>
              <a:t> de </a:t>
            </a:r>
            <a:r>
              <a:rPr lang="en-US" dirty="0" err="1"/>
              <a:t>Espinha</a:t>
            </a:r>
            <a:r>
              <a:rPr lang="en-US" dirty="0"/>
              <a:t> de </a:t>
            </a:r>
            <a:r>
              <a:rPr lang="en-US" dirty="0" err="1"/>
              <a:t>peixe</a:t>
            </a:r>
            <a:r>
              <a:rPr lang="en-US" dirty="0"/>
              <a:t>: </a:t>
            </a:r>
            <a:br>
              <a:rPr lang="en-US" dirty="0"/>
            </a:br>
            <a:r>
              <a:rPr lang="en-US" dirty="0"/>
              <a:t>Surtos recorrentes de </a:t>
            </a:r>
            <a:r>
              <a:rPr lang="en-US" dirty="0" err="1"/>
              <a:t>Antraz</a:t>
            </a:r>
            <a:r>
              <a:rPr lang="en-US" dirty="0"/>
              <a:t> (1/2)</a:t>
            </a:r>
          </a:p>
        </p:txBody>
      </p:sp>
      <p:grpSp>
        <p:nvGrpSpPr>
          <p:cNvPr id="3" name="Group 2">
            <a:extLst>
              <a:ext uri="{FF2B5EF4-FFF2-40B4-BE49-F238E27FC236}">
                <a16:creationId xmlns:a16="http://schemas.microsoft.com/office/drawing/2014/main" id="{4CE3BF3E-ABDC-F3C6-36F1-776C78E6614B}"/>
              </a:ext>
            </a:extLst>
          </p:cNvPr>
          <p:cNvGrpSpPr/>
          <p:nvPr/>
        </p:nvGrpSpPr>
        <p:grpSpPr>
          <a:xfrm>
            <a:off x="1234162" y="1524000"/>
            <a:ext cx="9227902" cy="5008071"/>
            <a:chOff x="1234162" y="1524000"/>
            <a:chExt cx="9227902" cy="5008071"/>
          </a:xfrm>
        </p:grpSpPr>
        <p:grpSp>
          <p:nvGrpSpPr>
            <p:cNvPr id="4" name="Group 3">
              <a:extLst>
                <a:ext uri="{FF2B5EF4-FFF2-40B4-BE49-F238E27FC236}">
                  <a16:creationId xmlns:a16="http://schemas.microsoft.com/office/drawing/2014/main" id="{B79317F1-3825-FFD8-61A5-ECB6016607A2}"/>
                </a:ext>
              </a:extLst>
            </p:cNvPr>
            <p:cNvGrpSpPr/>
            <p:nvPr/>
          </p:nvGrpSpPr>
          <p:grpSpPr>
            <a:xfrm>
              <a:off x="1234162" y="1524000"/>
              <a:ext cx="9227902" cy="5008071"/>
              <a:chOff x="-399399" y="1200324"/>
              <a:chExt cx="9227902" cy="5008071"/>
            </a:xfrm>
          </p:grpSpPr>
          <p:cxnSp>
            <p:nvCxnSpPr>
              <p:cNvPr id="21" name="Straight Arrow Connector 20">
                <a:extLst>
                  <a:ext uri="{FF2B5EF4-FFF2-40B4-BE49-F238E27FC236}">
                    <a16:creationId xmlns:a16="http://schemas.microsoft.com/office/drawing/2014/main" id="{6EB7D82D-534D-A4AA-4739-8A05AA819660}"/>
                  </a:ext>
                </a:extLst>
              </p:cNvPr>
              <p:cNvCxnSpPr>
                <a:cxnSpLocks/>
              </p:cNvCxnSpPr>
              <p:nvPr/>
            </p:nvCxnSpPr>
            <p:spPr>
              <a:xfrm>
                <a:off x="-399399" y="3886200"/>
                <a:ext cx="7611047" cy="0"/>
              </a:xfrm>
              <a:prstGeom prst="straightConnector1">
                <a:avLst/>
              </a:prstGeom>
              <a:noFill/>
              <a:ln w="38100" cap="flat" cmpd="sng" algn="ctr">
                <a:solidFill>
                  <a:sysClr val="windowText" lastClr="000000"/>
                </a:solidFill>
                <a:prstDash val="solid"/>
                <a:tailEnd type="triangle"/>
              </a:ln>
              <a:effectLst/>
            </p:spPr>
          </p:cxnSp>
          <p:cxnSp>
            <p:nvCxnSpPr>
              <p:cNvPr id="22" name="Straight Arrow Connector 21">
                <a:extLst>
                  <a:ext uri="{FF2B5EF4-FFF2-40B4-BE49-F238E27FC236}">
                    <a16:creationId xmlns:a16="http://schemas.microsoft.com/office/drawing/2014/main" id="{1D815536-944C-7F1B-E8FF-7E47C21A4AA1}"/>
                  </a:ext>
                </a:extLst>
              </p:cNvPr>
              <p:cNvCxnSpPr/>
              <p:nvPr/>
            </p:nvCxnSpPr>
            <p:spPr>
              <a:xfrm>
                <a:off x="5969386" y="1931844"/>
                <a:ext cx="1021965" cy="1933786"/>
              </a:xfrm>
              <a:prstGeom prst="straightConnector1">
                <a:avLst/>
              </a:prstGeom>
              <a:noFill/>
              <a:ln w="38100" cap="flat" cmpd="sng" algn="ctr">
                <a:solidFill>
                  <a:sysClr val="windowText" lastClr="000000"/>
                </a:solidFill>
                <a:prstDash val="solid"/>
                <a:tailEnd type="triangle"/>
              </a:ln>
              <a:effectLst/>
            </p:spPr>
          </p:cxnSp>
          <p:cxnSp>
            <p:nvCxnSpPr>
              <p:cNvPr id="23" name="Straight Arrow Connector 22">
                <a:extLst>
                  <a:ext uri="{FF2B5EF4-FFF2-40B4-BE49-F238E27FC236}">
                    <a16:creationId xmlns:a16="http://schemas.microsoft.com/office/drawing/2014/main" id="{4A435454-BBF2-9802-4E48-BE0568E43EFD}"/>
                  </a:ext>
                </a:extLst>
              </p:cNvPr>
              <p:cNvCxnSpPr/>
              <p:nvPr/>
            </p:nvCxnSpPr>
            <p:spPr>
              <a:xfrm flipV="1">
                <a:off x="5979875" y="3886200"/>
                <a:ext cx="725725" cy="1589527"/>
              </a:xfrm>
              <a:prstGeom prst="straightConnector1">
                <a:avLst/>
              </a:prstGeom>
              <a:noFill/>
              <a:ln w="38100" cap="flat" cmpd="sng" algn="ctr">
                <a:solidFill>
                  <a:sysClr val="windowText" lastClr="000000"/>
                </a:solidFill>
                <a:prstDash val="solid"/>
                <a:tailEnd type="triangle"/>
              </a:ln>
              <a:effectLst/>
            </p:spPr>
          </p:cxnSp>
          <p:cxnSp>
            <p:nvCxnSpPr>
              <p:cNvPr id="30" name="Straight Arrow Connector 29">
                <a:extLst>
                  <a:ext uri="{FF2B5EF4-FFF2-40B4-BE49-F238E27FC236}">
                    <a16:creationId xmlns:a16="http://schemas.microsoft.com/office/drawing/2014/main" id="{52952692-7F95-BAA4-FC72-EEFAFAFE6910}"/>
                  </a:ext>
                </a:extLst>
              </p:cNvPr>
              <p:cNvCxnSpPr/>
              <p:nvPr/>
            </p:nvCxnSpPr>
            <p:spPr>
              <a:xfrm flipV="1">
                <a:off x="2496875" y="3886202"/>
                <a:ext cx="772089" cy="1589525"/>
              </a:xfrm>
              <a:prstGeom prst="straightConnector1">
                <a:avLst/>
              </a:prstGeom>
              <a:noFill/>
              <a:ln w="38100" cap="flat" cmpd="sng" algn="ctr">
                <a:solidFill>
                  <a:sysClr val="windowText" lastClr="000000"/>
                </a:solidFill>
                <a:prstDash val="solid"/>
                <a:tailEnd type="triangle"/>
              </a:ln>
              <a:effectLst/>
            </p:spPr>
          </p:cxnSp>
          <p:sp>
            <p:nvSpPr>
              <p:cNvPr id="31" name="Rectangle 30">
                <a:extLst>
                  <a:ext uri="{FF2B5EF4-FFF2-40B4-BE49-F238E27FC236}">
                    <a16:creationId xmlns:a16="http://schemas.microsoft.com/office/drawing/2014/main" id="{700A7641-A4BC-C0A2-4BBB-677821920F52}"/>
                  </a:ext>
                </a:extLst>
              </p:cNvPr>
              <p:cNvSpPr/>
              <p:nvPr/>
            </p:nvSpPr>
            <p:spPr>
              <a:xfrm>
                <a:off x="7239001" y="3124200"/>
                <a:ext cx="1589502" cy="1447800"/>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000" b="1" kern="0" dirty="0">
                  <a:solidFill>
                    <a:prstClr val="black"/>
                  </a:solidFill>
                  <a:latin typeface="Calibri"/>
                  <a:cs typeface="+mn-cs"/>
                </a:endParaRPr>
              </a:p>
            </p:txBody>
          </p:sp>
          <p:sp>
            <p:nvSpPr>
              <p:cNvPr id="32" name="Rectangle 31">
                <a:extLst>
                  <a:ext uri="{FF2B5EF4-FFF2-40B4-BE49-F238E27FC236}">
                    <a16:creationId xmlns:a16="http://schemas.microsoft.com/office/drawing/2014/main" id="{C5C8C121-3362-8B13-8BFC-6295CCFB0D65}"/>
                  </a:ext>
                </a:extLst>
              </p:cNvPr>
              <p:cNvSpPr/>
              <p:nvPr/>
            </p:nvSpPr>
            <p:spPr>
              <a:xfrm>
                <a:off x="4068122" y="5476875"/>
                <a:ext cx="2039112" cy="731520"/>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400" b="1" kern="0" dirty="0">
                  <a:solidFill>
                    <a:prstClr val="black"/>
                  </a:solidFill>
                  <a:latin typeface="Calibri"/>
                  <a:cs typeface="+mn-cs"/>
                </a:endParaRPr>
              </a:p>
            </p:txBody>
          </p:sp>
          <p:sp>
            <p:nvSpPr>
              <p:cNvPr id="33" name="Rectangle 32">
                <a:extLst>
                  <a:ext uri="{FF2B5EF4-FFF2-40B4-BE49-F238E27FC236}">
                    <a16:creationId xmlns:a16="http://schemas.microsoft.com/office/drawing/2014/main" id="{E7FAE3C2-1203-AFBF-1772-B96B98E755DF}"/>
                  </a:ext>
                </a:extLst>
              </p:cNvPr>
              <p:cNvSpPr/>
              <p:nvPr/>
            </p:nvSpPr>
            <p:spPr>
              <a:xfrm>
                <a:off x="4028878" y="1200324"/>
                <a:ext cx="2039112" cy="731520"/>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400" b="1" kern="0" dirty="0">
                  <a:solidFill>
                    <a:prstClr val="black"/>
                  </a:solidFill>
                  <a:latin typeface="Calibri"/>
                  <a:cs typeface="+mn-cs"/>
                </a:endParaRPr>
              </a:p>
            </p:txBody>
          </p:sp>
          <p:sp>
            <p:nvSpPr>
              <p:cNvPr id="34" name="Rectangle 33">
                <a:extLst>
                  <a:ext uri="{FF2B5EF4-FFF2-40B4-BE49-F238E27FC236}">
                    <a16:creationId xmlns:a16="http://schemas.microsoft.com/office/drawing/2014/main" id="{531A0143-5F8A-A5A0-B0A3-5F213C3AC921}"/>
                  </a:ext>
                </a:extLst>
              </p:cNvPr>
              <p:cNvSpPr/>
              <p:nvPr/>
            </p:nvSpPr>
            <p:spPr>
              <a:xfrm>
                <a:off x="652439" y="5477130"/>
                <a:ext cx="2202496" cy="729567"/>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400" b="1" kern="0" dirty="0">
                  <a:solidFill>
                    <a:prstClr val="black"/>
                  </a:solidFill>
                  <a:latin typeface="Calibri"/>
                  <a:cs typeface="+mn-cs"/>
                </a:endParaRPr>
              </a:p>
            </p:txBody>
          </p:sp>
          <p:cxnSp>
            <p:nvCxnSpPr>
              <p:cNvPr id="35" name="Straight Arrow Connector 34">
                <a:extLst>
                  <a:ext uri="{FF2B5EF4-FFF2-40B4-BE49-F238E27FC236}">
                    <a16:creationId xmlns:a16="http://schemas.microsoft.com/office/drawing/2014/main" id="{051AB358-D80D-D6A2-E5C6-1D7094AD97FA}"/>
                  </a:ext>
                </a:extLst>
              </p:cNvPr>
              <p:cNvCxnSpPr/>
              <p:nvPr/>
            </p:nvCxnSpPr>
            <p:spPr>
              <a:xfrm>
                <a:off x="1876700" y="1984116"/>
                <a:ext cx="1008811" cy="1916046"/>
              </a:xfrm>
              <a:prstGeom prst="straightConnector1">
                <a:avLst/>
              </a:prstGeom>
              <a:noFill/>
              <a:ln w="38100" cap="flat" cmpd="sng" algn="ctr">
                <a:solidFill>
                  <a:sysClr val="windowText" lastClr="000000"/>
                </a:solidFill>
                <a:prstDash val="solid"/>
                <a:tailEnd type="triangle"/>
              </a:ln>
              <a:effectLst/>
            </p:spPr>
          </p:cxnSp>
          <p:sp>
            <p:nvSpPr>
              <p:cNvPr id="36" name="Rectangle 35">
                <a:extLst>
                  <a:ext uri="{FF2B5EF4-FFF2-40B4-BE49-F238E27FC236}">
                    <a16:creationId xmlns:a16="http://schemas.microsoft.com/office/drawing/2014/main" id="{C9B2B007-3912-20CB-30C3-E8745E3D2BED}"/>
                  </a:ext>
                </a:extLst>
              </p:cNvPr>
              <p:cNvSpPr/>
              <p:nvPr/>
            </p:nvSpPr>
            <p:spPr>
              <a:xfrm>
                <a:off x="154233" y="1242879"/>
                <a:ext cx="2035952" cy="731520"/>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400" b="1" kern="0" dirty="0">
                  <a:solidFill>
                    <a:prstClr val="black"/>
                  </a:solidFill>
                  <a:latin typeface="Calibri"/>
                  <a:cs typeface="+mn-cs"/>
                </a:endParaRPr>
              </a:p>
            </p:txBody>
          </p:sp>
        </p:grpSp>
        <p:sp>
          <p:nvSpPr>
            <p:cNvPr id="5" name="Rectangle 4">
              <a:extLst>
                <a:ext uri="{FF2B5EF4-FFF2-40B4-BE49-F238E27FC236}">
                  <a16:creationId xmlns:a16="http://schemas.microsoft.com/office/drawing/2014/main" id="{10D6E0F9-5796-DD2B-C154-3EC5CFBD6C10}"/>
                </a:ext>
              </a:extLst>
            </p:cNvPr>
            <p:cNvSpPr/>
            <p:nvPr/>
          </p:nvSpPr>
          <p:spPr>
            <a:xfrm>
              <a:off x="5573331" y="1547634"/>
              <a:ext cx="2156804" cy="707886"/>
            </a:xfrm>
            <a:prstGeom prst="rect">
              <a:avLst/>
            </a:prstGeom>
          </p:spPr>
          <p:txBody>
            <a:bodyPr wrap="square">
              <a:spAutoFit/>
            </a:bodyPr>
            <a:lstStyle/>
            <a:p>
              <a:pPr algn="ctr">
                <a:defRPr/>
              </a:pPr>
              <a:r>
                <a:rPr lang="en-US" sz="2000" b="1" kern="0" dirty="0">
                  <a:solidFill>
                    <a:srgbClr val="00953A"/>
                  </a:solidFill>
                </a:rPr>
                <a:t>Comportamento da comunidade</a:t>
              </a:r>
            </a:p>
          </p:txBody>
        </p:sp>
        <p:sp>
          <p:nvSpPr>
            <p:cNvPr id="17" name="Rectangle 16">
              <a:extLst>
                <a:ext uri="{FF2B5EF4-FFF2-40B4-BE49-F238E27FC236}">
                  <a16:creationId xmlns:a16="http://schemas.microsoft.com/office/drawing/2014/main" id="{04432245-1624-BA52-1A2E-E13CF2354EE5}"/>
                </a:ext>
              </a:extLst>
            </p:cNvPr>
            <p:cNvSpPr/>
            <p:nvPr/>
          </p:nvSpPr>
          <p:spPr>
            <a:xfrm>
              <a:off x="1719996" y="1578114"/>
              <a:ext cx="2210447" cy="707886"/>
            </a:xfrm>
            <a:prstGeom prst="rect">
              <a:avLst/>
            </a:prstGeom>
          </p:spPr>
          <p:txBody>
            <a:bodyPr wrap="square">
              <a:spAutoFit/>
            </a:bodyPr>
            <a:lstStyle/>
            <a:p>
              <a:pPr algn="ctr">
                <a:defRPr/>
              </a:pPr>
              <a:r>
                <a:rPr lang="en-US" sz="2000" b="1" kern="0" dirty="0">
                  <a:solidFill>
                    <a:srgbClr val="00953A"/>
                  </a:solidFill>
                </a:rPr>
                <a:t>Ambiente/</a:t>
              </a:r>
            </a:p>
            <a:p>
              <a:pPr algn="ctr">
                <a:defRPr/>
              </a:pPr>
              <a:r>
                <a:rPr lang="en-US" sz="2000" b="1" kern="0" dirty="0">
                  <a:solidFill>
                    <a:srgbClr val="00953A"/>
                  </a:solidFill>
                </a:rPr>
                <a:t>animal</a:t>
              </a:r>
            </a:p>
          </p:txBody>
        </p:sp>
        <p:sp>
          <p:nvSpPr>
            <p:cNvPr id="18" name="Rectangle 17">
              <a:extLst>
                <a:ext uri="{FF2B5EF4-FFF2-40B4-BE49-F238E27FC236}">
                  <a16:creationId xmlns:a16="http://schemas.microsoft.com/office/drawing/2014/main" id="{BEC2C865-6DC1-FBE8-E96E-3EB75246F786}"/>
                </a:ext>
              </a:extLst>
            </p:cNvPr>
            <p:cNvSpPr/>
            <p:nvPr/>
          </p:nvSpPr>
          <p:spPr>
            <a:xfrm>
              <a:off x="2313984" y="5803141"/>
              <a:ext cx="2202496" cy="707886"/>
            </a:xfrm>
            <a:prstGeom prst="rect">
              <a:avLst/>
            </a:prstGeom>
          </p:spPr>
          <p:txBody>
            <a:bodyPr wrap="square">
              <a:spAutoFit/>
            </a:bodyPr>
            <a:lstStyle/>
            <a:p>
              <a:pPr algn="ctr">
                <a:defRPr/>
              </a:pPr>
              <a:r>
                <a:rPr lang="en-US" sz="2000" b="1" kern="0" dirty="0">
                  <a:solidFill>
                    <a:srgbClr val="00953A"/>
                  </a:solidFill>
                </a:rPr>
                <a:t>Sistema de saúde</a:t>
              </a:r>
            </a:p>
          </p:txBody>
        </p:sp>
        <p:sp>
          <p:nvSpPr>
            <p:cNvPr id="19" name="Rectangle 18">
              <a:extLst>
                <a:ext uri="{FF2B5EF4-FFF2-40B4-BE49-F238E27FC236}">
                  <a16:creationId xmlns:a16="http://schemas.microsoft.com/office/drawing/2014/main" id="{4B507BAE-6110-2669-AED8-DC02F8937751}"/>
                </a:ext>
              </a:extLst>
            </p:cNvPr>
            <p:cNvSpPr/>
            <p:nvPr/>
          </p:nvSpPr>
          <p:spPr>
            <a:xfrm>
              <a:off x="5638800" y="5814150"/>
              <a:ext cx="2147602" cy="707886"/>
            </a:xfrm>
            <a:prstGeom prst="rect">
              <a:avLst/>
            </a:prstGeom>
          </p:spPr>
          <p:txBody>
            <a:bodyPr wrap="square">
              <a:spAutoFit/>
            </a:bodyPr>
            <a:lstStyle/>
            <a:p>
              <a:pPr algn="ctr">
                <a:defRPr/>
              </a:pPr>
              <a:r>
                <a:rPr lang="en-US" sz="2000" b="1" kern="0" dirty="0">
                  <a:solidFill>
                    <a:srgbClr val="00953A"/>
                  </a:solidFill>
                </a:rPr>
                <a:t>Vigilância e resposta</a:t>
              </a:r>
            </a:p>
          </p:txBody>
        </p:sp>
        <p:sp>
          <p:nvSpPr>
            <p:cNvPr id="20" name="TextBox 19">
              <a:extLst>
                <a:ext uri="{FF2B5EF4-FFF2-40B4-BE49-F238E27FC236}">
                  <a16:creationId xmlns:a16="http://schemas.microsoft.com/office/drawing/2014/main" id="{7F9893C8-6599-7AFF-5207-E87625190605}"/>
                </a:ext>
              </a:extLst>
            </p:cNvPr>
            <p:cNvSpPr txBox="1"/>
            <p:nvPr/>
          </p:nvSpPr>
          <p:spPr>
            <a:xfrm>
              <a:off x="8872562" y="3663944"/>
              <a:ext cx="1589502" cy="1015663"/>
            </a:xfrm>
            <a:prstGeom prst="rect">
              <a:avLst/>
            </a:prstGeom>
            <a:noFill/>
          </p:spPr>
          <p:txBody>
            <a:bodyPr wrap="square" rtlCol="0">
              <a:spAutoFit/>
            </a:bodyPr>
            <a:lstStyle/>
            <a:p>
              <a:pPr algn="ctr">
                <a:defRPr/>
              </a:pPr>
              <a:r>
                <a:rPr lang="en-US" sz="2000" b="1" dirty="0">
                  <a:solidFill>
                    <a:srgbClr val="00953A"/>
                  </a:solidFill>
                </a:rPr>
                <a:t>Surtos recorrentes de </a:t>
              </a:r>
              <a:r>
                <a:rPr lang="en-US" sz="2000" b="1" dirty="0" err="1">
                  <a:solidFill>
                    <a:srgbClr val="00953A"/>
                  </a:solidFill>
                </a:rPr>
                <a:t>Antraz</a:t>
              </a:r>
              <a:endParaRPr lang="en-US" sz="2000" b="1" dirty="0">
                <a:solidFill>
                  <a:srgbClr val="00953A"/>
                </a:solidFill>
              </a:endParaRPr>
            </a:p>
          </p:txBody>
        </p:sp>
      </p:grpSp>
    </p:spTree>
    <p:extLst>
      <p:ext uri="{BB962C8B-B14F-4D97-AF65-F5344CB8AC3E}">
        <p14:creationId xmlns:p14="http://schemas.microsoft.com/office/powerpoint/2010/main" val="7707715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ECAC75-9380-FB3A-2E0B-23235C7E20E7}"/>
              </a:ext>
            </a:extLst>
          </p:cNvPr>
          <p:cNvSpPr>
            <a:spLocks noGrp="1"/>
          </p:cNvSpPr>
          <p:nvPr>
            <p:ph sz="half" idx="2"/>
          </p:nvPr>
        </p:nvSpPr>
        <p:spPr>
          <a:xfrm>
            <a:off x="533400" y="1447801"/>
            <a:ext cx="10591800" cy="4670366"/>
          </a:xfrm>
        </p:spPr>
        <p:txBody>
          <a:bodyPr/>
          <a:lstStyle/>
          <a:p>
            <a:pPr marL="0" indent="0">
              <a:buNone/>
            </a:pPr>
            <a:r>
              <a:rPr lang="en-US" b="1" dirty="0"/>
              <a:t>No final desta lição, será capaz de:</a:t>
            </a:r>
          </a:p>
          <a:p>
            <a:pPr marL="228600" indent="-228600">
              <a:buFont typeface="Arial" panose="020B0604020202020204" pitchFamily="34" charset="0"/>
              <a:buChar char="•"/>
            </a:pPr>
            <a:r>
              <a:rPr lang="en-US" b="0" dirty="0"/>
              <a:t>Analisar sistematicamente um problema de saúde pública</a:t>
            </a:r>
          </a:p>
          <a:p>
            <a:pPr marL="228600" indent="-228600">
              <a:buFont typeface="Arial" panose="020B0604020202020204" pitchFamily="34" charset="0"/>
              <a:buChar char="•"/>
            </a:pPr>
            <a:r>
              <a:rPr lang="en-US" b="0" dirty="0"/>
              <a:t>Identificar e organizar as causas de um problema através de um diagrama de causa e efeito</a:t>
            </a:r>
          </a:p>
          <a:p>
            <a:pPr marL="228600" indent="-228600">
              <a:buFont typeface="Arial" panose="020B0604020202020204" pitchFamily="34" charset="0"/>
              <a:buChar char="•"/>
            </a:pPr>
            <a:r>
              <a:rPr lang="en-US" b="0" dirty="0"/>
              <a:t>Distinguir as causas entre aquelas sobre as quais se tem e não se </a:t>
            </a:r>
            <a:r>
              <a:rPr lang="en-US" b="0" dirty="0" err="1"/>
              <a:t>tem</a:t>
            </a:r>
            <a:r>
              <a:rPr lang="en-US" b="0" dirty="0"/>
              <a:t> </a:t>
            </a:r>
            <a:r>
              <a:rPr lang="en-US" b="0" dirty="0" err="1"/>
              <a:t>controle</a:t>
            </a:r>
            <a:endParaRPr lang="en-US" b="0" dirty="0"/>
          </a:p>
          <a:p>
            <a:pPr marL="228600" indent="-228600">
              <a:buFont typeface="Arial" panose="020B0604020202020204" pitchFamily="34" charset="0"/>
              <a:buChar char="•"/>
            </a:pPr>
            <a:r>
              <a:rPr lang="en-US" b="0" dirty="0"/>
              <a:t>Desenvolver um plano de melhoria para </a:t>
            </a:r>
            <a:r>
              <a:rPr lang="en-US" b="0" dirty="0" err="1"/>
              <a:t>uma</a:t>
            </a:r>
            <a:r>
              <a:rPr lang="en-US" b="0" dirty="0"/>
              <a:t> </a:t>
            </a:r>
            <a:br>
              <a:rPr lang="en-US" b="0" dirty="0"/>
            </a:br>
            <a:r>
              <a:rPr lang="en-US" b="0" dirty="0"/>
              <a:t>causa-</a:t>
            </a:r>
            <a:r>
              <a:rPr lang="en-US" b="0" dirty="0" err="1"/>
              <a:t>chave</a:t>
            </a:r>
            <a:r>
              <a:rPr lang="en-US" b="0" dirty="0"/>
              <a:t> adequada</a:t>
            </a:r>
          </a:p>
          <a:p>
            <a:endParaRPr lang="en-US" dirty="0"/>
          </a:p>
        </p:txBody>
      </p:sp>
    </p:spTree>
    <p:extLst>
      <p:ext uri="{BB962C8B-B14F-4D97-AF65-F5344CB8AC3E}">
        <p14:creationId xmlns:p14="http://schemas.microsoft.com/office/powerpoint/2010/main" val="14036921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69FD66B-3053-2F3D-DA99-324CB2729951}"/>
              </a:ext>
            </a:extLst>
          </p:cNvPr>
          <p:cNvGrpSpPr/>
          <p:nvPr/>
        </p:nvGrpSpPr>
        <p:grpSpPr>
          <a:xfrm>
            <a:off x="1234162" y="1524000"/>
            <a:ext cx="9246749" cy="5008071"/>
            <a:chOff x="1234162" y="1524000"/>
            <a:chExt cx="9246749" cy="5008071"/>
          </a:xfrm>
        </p:grpSpPr>
        <p:grpSp>
          <p:nvGrpSpPr>
            <p:cNvPr id="5" name="Group 4">
              <a:extLst>
                <a:ext uri="{FF2B5EF4-FFF2-40B4-BE49-F238E27FC236}">
                  <a16:creationId xmlns:a16="http://schemas.microsoft.com/office/drawing/2014/main" id="{E4CDA495-C18E-55D5-73EF-645294073509}"/>
                </a:ext>
              </a:extLst>
            </p:cNvPr>
            <p:cNvGrpSpPr/>
            <p:nvPr/>
          </p:nvGrpSpPr>
          <p:grpSpPr>
            <a:xfrm>
              <a:off x="1234162" y="1524000"/>
              <a:ext cx="9227902" cy="5008071"/>
              <a:chOff x="-399399" y="1200324"/>
              <a:chExt cx="9227902" cy="5008071"/>
            </a:xfrm>
          </p:grpSpPr>
          <p:cxnSp>
            <p:nvCxnSpPr>
              <p:cNvPr id="11" name="Straight Arrow Connector 10">
                <a:extLst>
                  <a:ext uri="{FF2B5EF4-FFF2-40B4-BE49-F238E27FC236}">
                    <a16:creationId xmlns:a16="http://schemas.microsoft.com/office/drawing/2014/main" id="{66EB846D-306D-0567-414F-AEBBCEF17AAE}"/>
                  </a:ext>
                </a:extLst>
              </p:cNvPr>
              <p:cNvCxnSpPr>
                <a:cxnSpLocks/>
              </p:cNvCxnSpPr>
              <p:nvPr/>
            </p:nvCxnSpPr>
            <p:spPr>
              <a:xfrm>
                <a:off x="-399399" y="3886200"/>
                <a:ext cx="7611047" cy="0"/>
              </a:xfrm>
              <a:prstGeom prst="straightConnector1">
                <a:avLst/>
              </a:prstGeom>
              <a:noFill/>
              <a:ln w="38100" cap="flat" cmpd="sng" algn="ctr">
                <a:solidFill>
                  <a:sysClr val="windowText" lastClr="000000"/>
                </a:solidFill>
                <a:prstDash val="solid"/>
                <a:tailEnd type="triangle"/>
              </a:ln>
              <a:effectLst/>
            </p:spPr>
          </p:cxnSp>
          <p:cxnSp>
            <p:nvCxnSpPr>
              <p:cNvPr id="12" name="Straight Arrow Connector 11">
                <a:extLst>
                  <a:ext uri="{FF2B5EF4-FFF2-40B4-BE49-F238E27FC236}">
                    <a16:creationId xmlns:a16="http://schemas.microsoft.com/office/drawing/2014/main" id="{30A9B82F-296F-0751-335E-110C425AE020}"/>
                  </a:ext>
                </a:extLst>
              </p:cNvPr>
              <p:cNvCxnSpPr/>
              <p:nvPr/>
            </p:nvCxnSpPr>
            <p:spPr>
              <a:xfrm>
                <a:off x="5969386" y="1931844"/>
                <a:ext cx="1021965" cy="1933786"/>
              </a:xfrm>
              <a:prstGeom prst="straightConnector1">
                <a:avLst/>
              </a:prstGeom>
              <a:noFill/>
              <a:ln w="38100" cap="flat" cmpd="sng" algn="ctr">
                <a:solidFill>
                  <a:sysClr val="windowText" lastClr="000000"/>
                </a:solidFill>
                <a:prstDash val="solid"/>
                <a:tailEnd type="triangle"/>
              </a:ln>
              <a:effectLst/>
            </p:spPr>
          </p:cxnSp>
          <p:cxnSp>
            <p:nvCxnSpPr>
              <p:cNvPr id="13" name="Straight Arrow Connector 12">
                <a:extLst>
                  <a:ext uri="{FF2B5EF4-FFF2-40B4-BE49-F238E27FC236}">
                    <a16:creationId xmlns:a16="http://schemas.microsoft.com/office/drawing/2014/main" id="{533B0450-2690-3719-F48F-69992B63C851}"/>
                  </a:ext>
                </a:extLst>
              </p:cNvPr>
              <p:cNvCxnSpPr/>
              <p:nvPr/>
            </p:nvCxnSpPr>
            <p:spPr>
              <a:xfrm flipV="1">
                <a:off x="5979875" y="3886200"/>
                <a:ext cx="725725" cy="1589527"/>
              </a:xfrm>
              <a:prstGeom prst="straightConnector1">
                <a:avLst/>
              </a:prstGeom>
              <a:noFill/>
              <a:ln w="38100" cap="flat" cmpd="sng" algn="ctr">
                <a:solidFill>
                  <a:sysClr val="windowText" lastClr="000000"/>
                </a:solidFill>
                <a:prstDash val="solid"/>
                <a:tailEnd type="triangle"/>
              </a:ln>
              <a:effectLst/>
            </p:spPr>
          </p:cxnSp>
          <p:cxnSp>
            <p:nvCxnSpPr>
              <p:cNvPr id="14" name="Straight Arrow Connector 13">
                <a:extLst>
                  <a:ext uri="{FF2B5EF4-FFF2-40B4-BE49-F238E27FC236}">
                    <a16:creationId xmlns:a16="http://schemas.microsoft.com/office/drawing/2014/main" id="{ABA3C54B-E976-A2EC-39D1-5055AF01C84F}"/>
                  </a:ext>
                </a:extLst>
              </p:cNvPr>
              <p:cNvCxnSpPr/>
              <p:nvPr/>
            </p:nvCxnSpPr>
            <p:spPr>
              <a:xfrm flipV="1">
                <a:off x="2496875" y="3886202"/>
                <a:ext cx="772089" cy="1589525"/>
              </a:xfrm>
              <a:prstGeom prst="straightConnector1">
                <a:avLst/>
              </a:prstGeom>
              <a:noFill/>
              <a:ln w="38100" cap="flat" cmpd="sng" algn="ctr">
                <a:solidFill>
                  <a:sysClr val="windowText" lastClr="000000"/>
                </a:solidFill>
                <a:prstDash val="solid"/>
                <a:tailEnd type="triangle"/>
              </a:ln>
              <a:effectLst/>
            </p:spPr>
          </p:cxnSp>
          <p:sp>
            <p:nvSpPr>
              <p:cNvPr id="15" name="Rectangle 14">
                <a:extLst>
                  <a:ext uri="{FF2B5EF4-FFF2-40B4-BE49-F238E27FC236}">
                    <a16:creationId xmlns:a16="http://schemas.microsoft.com/office/drawing/2014/main" id="{92EF6193-4141-9ADF-4034-F16BC9E28F92}"/>
                  </a:ext>
                </a:extLst>
              </p:cNvPr>
              <p:cNvSpPr/>
              <p:nvPr/>
            </p:nvSpPr>
            <p:spPr>
              <a:xfrm>
                <a:off x="7239001" y="3124200"/>
                <a:ext cx="1589502" cy="1447800"/>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000" b="1" kern="0" dirty="0">
                  <a:solidFill>
                    <a:prstClr val="black"/>
                  </a:solidFill>
                  <a:latin typeface="Calibri"/>
                  <a:cs typeface="+mn-cs"/>
                </a:endParaRPr>
              </a:p>
            </p:txBody>
          </p:sp>
          <p:sp>
            <p:nvSpPr>
              <p:cNvPr id="16" name="Rectangle 15">
                <a:extLst>
                  <a:ext uri="{FF2B5EF4-FFF2-40B4-BE49-F238E27FC236}">
                    <a16:creationId xmlns:a16="http://schemas.microsoft.com/office/drawing/2014/main" id="{CB23C813-6A3D-A8D2-D443-32B7DDA03F90}"/>
                  </a:ext>
                </a:extLst>
              </p:cNvPr>
              <p:cNvSpPr/>
              <p:nvPr/>
            </p:nvSpPr>
            <p:spPr>
              <a:xfrm>
                <a:off x="4068122" y="5476875"/>
                <a:ext cx="2039112" cy="731520"/>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400" b="1" kern="0" dirty="0">
                  <a:solidFill>
                    <a:prstClr val="black"/>
                  </a:solidFill>
                  <a:latin typeface="Calibri"/>
                  <a:cs typeface="+mn-cs"/>
                </a:endParaRPr>
              </a:p>
            </p:txBody>
          </p:sp>
          <p:sp>
            <p:nvSpPr>
              <p:cNvPr id="17" name="Rectangle 16">
                <a:extLst>
                  <a:ext uri="{FF2B5EF4-FFF2-40B4-BE49-F238E27FC236}">
                    <a16:creationId xmlns:a16="http://schemas.microsoft.com/office/drawing/2014/main" id="{C36C6ACA-C5F3-32F1-2B21-5836319422C0}"/>
                  </a:ext>
                </a:extLst>
              </p:cNvPr>
              <p:cNvSpPr/>
              <p:nvPr/>
            </p:nvSpPr>
            <p:spPr>
              <a:xfrm>
                <a:off x="4028878" y="1200324"/>
                <a:ext cx="2039112" cy="731520"/>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400" b="1" kern="0" dirty="0">
                  <a:solidFill>
                    <a:prstClr val="black"/>
                  </a:solidFill>
                  <a:latin typeface="Calibri"/>
                  <a:cs typeface="+mn-cs"/>
                </a:endParaRPr>
              </a:p>
            </p:txBody>
          </p:sp>
          <p:sp>
            <p:nvSpPr>
              <p:cNvPr id="18" name="Rectangle 17">
                <a:extLst>
                  <a:ext uri="{FF2B5EF4-FFF2-40B4-BE49-F238E27FC236}">
                    <a16:creationId xmlns:a16="http://schemas.microsoft.com/office/drawing/2014/main" id="{72CE7CFE-B1F8-60CC-AA11-AD505DDFADE4}"/>
                  </a:ext>
                </a:extLst>
              </p:cNvPr>
              <p:cNvSpPr/>
              <p:nvPr/>
            </p:nvSpPr>
            <p:spPr>
              <a:xfrm>
                <a:off x="652439" y="5477130"/>
                <a:ext cx="2202496" cy="729567"/>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400" b="1" kern="0" dirty="0">
                  <a:solidFill>
                    <a:prstClr val="black"/>
                  </a:solidFill>
                  <a:latin typeface="Calibri"/>
                  <a:cs typeface="+mn-cs"/>
                </a:endParaRPr>
              </a:p>
            </p:txBody>
          </p:sp>
          <p:cxnSp>
            <p:nvCxnSpPr>
              <p:cNvPr id="19" name="Straight Arrow Connector 18">
                <a:extLst>
                  <a:ext uri="{FF2B5EF4-FFF2-40B4-BE49-F238E27FC236}">
                    <a16:creationId xmlns:a16="http://schemas.microsoft.com/office/drawing/2014/main" id="{86FBED09-25CA-E846-05F7-E5533433107A}"/>
                  </a:ext>
                </a:extLst>
              </p:cNvPr>
              <p:cNvCxnSpPr/>
              <p:nvPr/>
            </p:nvCxnSpPr>
            <p:spPr>
              <a:xfrm>
                <a:off x="1876700" y="1984116"/>
                <a:ext cx="1008811" cy="1916046"/>
              </a:xfrm>
              <a:prstGeom prst="straightConnector1">
                <a:avLst/>
              </a:prstGeom>
              <a:noFill/>
              <a:ln w="38100" cap="flat" cmpd="sng" algn="ctr">
                <a:solidFill>
                  <a:sysClr val="windowText" lastClr="000000"/>
                </a:solidFill>
                <a:prstDash val="solid"/>
                <a:tailEnd type="triangle"/>
              </a:ln>
              <a:effectLst/>
            </p:spPr>
          </p:cxnSp>
          <p:sp>
            <p:nvSpPr>
              <p:cNvPr id="20" name="Rectangle 19">
                <a:extLst>
                  <a:ext uri="{FF2B5EF4-FFF2-40B4-BE49-F238E27FC236}">
                    <a16:creationId xmlns:a16="http://schemas.microsoft.com/office/drawing/2014/main" id="{330A7417-0946-9508-6D39-1269AF01AA74}"/>
                  </a:ext>
                </a:extLst>
              </p:cNvPr>
              <p:cNvSpPr/>
              <p:nvPr/>
            </p:nvSpPr>
            <p:spPr>
              <a:xfrm>
                <a:off x="154233" y="1242879"/>
                <a:ext cx="2035952" cy="731520"/>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400" b="1" kern="0" dirty="0">
                  <a:solidFill>
                    <a:prstClr val="black"/>
                  </a:solidFill>
                  <a:latin typeface="Calibri"/>
                  <a:cs typeface="+mn-cs"/>
                </a:endParaRPr>
              </a:p>
            </p:txBody>
          </p:sp>
        </p:grpSp>
        <p:sp>
          <p:nvSpPr>
            <p:cNvPr id="6" name="Rectangle 5">
              <a:extLst>
                <a:ext uri="{FF2B5EF4-FFF2-40B4-BE49-F238E27FC236}">
                  <a16:creationId xmlns:a16="http://schemas.microsoft.com/office/drawing/2014/main" id="{E70480CA-C397-1D11-881A-7DD24BE8DFAF}"/>
                </a:ext>
              </a:extLst>
            </p:cNvPr>
            <p:cNvSpPr/>
            <p:nvPr/>
          </p:nvSpPr>
          <p:spPr>
            <a:xfrm>
              <a:off x="5573331" y="1547634"/>
              <a:ext cx="2156804" cy="707886"/>
            </a:xfrm>
            <a:prstGeom prst="rect">
              <a:avLst/>
            </a:prstGeom>
          </p:spPr>
          <p:txBody>
            <a:bodyPr wrap="square">
              <a:spAutoFit/>
            </a:bodyPr>
            <a:lstStyle/>
            <a:p>
              <a:pPr algn="ctr">
                <a:defRPr/>
              </a:pPr>
              <a:r>
                <a:rPr lang="en-US" sz="2000" b="1" kern="0" dirty="0">
                  <a:solidFill>
                    <a:srgbClr val="00953A"/>
                  </a:solidFill>
                </a:rPr>
                <a:t>Comportamento da comunidade</a:t>
              </a:r>
            </a:p>
          </p:txBody>
        </p:sp>
        <p:sp>
          <p:nvSpPr>
            <p:cNvPr id="8" name="Rectangle 7">
              <a:extLst>
                <a:ext uri="{FF2B5EF4-FFF2-40B4-BE49-F238E27FC236}">
                  <a16:creationId xmlns:a16="http://schemas.microsoft.com/office/drawing/2014/main" id="{30CE392A-55B5-568E-12ED-6F510DE4E836}"/>
                </a:ext>
              </a:extLst>
            </p:cNvPr>
            <p:cNvSpPr/>
            <p:nvPr/>
          </p:nvSpPr>
          <p:spPr>
            <a:xfrm>
              <a:off x="2313984" y="5803141"/>
              <a:ext cx="2202496" cy="707886"/>
            </a:xfrm>
            <a:prstGeom prst="rect">
              <a:avLst/>
            </a:prstGeom>
          </p:spPr>
          <p:txBody>
            <a:bodyPr wrap="square">
              <a:spAutoFit/>
            </a:bodyPr>
            <a:lstStyle/>
            <a:p>
              <a:pPr algn="ctr">
                <a:defRPr/>
              </a:pPr>
              <a:r>
                <a:rPr lang="en-US" sz="2000" b="1" kern="0" dirty="0">
                  <a:solidFill>
                    <a:srgbClr val="00953A"/>
                  </a:solidFill>
                </a:rPr>
                <a:t>Sistema de saúde</a:t>
              </a:r>
            </a:p>
          </p:txBody>
        </p:sp>
        <p:sp>
          <p:nvSpPr>
            <p:cNvPr id="9" name="Rectangle 8">
              <a:extLst>
                <a:ext uri="{FF2B5EF4-FFF2-40B4-BE49-F238E27FC236}">
                  <a16:creationId xmlns:a16="http://schemas.microsoft.com/office/drawing/2014/main" id="{F53D7339-A62C-92E1-B578-BF3C28898125}"/>
                </a:ext>
              </a:extLst>
            </p:cNvPr>
            <p:cNvSpPr/>
            <p:nvPr/>
          </p:nvSpPr>
          <p:spPr>
            <a:xfrm>
              <a:off x="5638800" y="5814150"/>
              <a:ext cx="2147602" cy="707886"/>
            </a:xfrm>
            <a:prstGeom prst="rect">
              <a:avLst/>
            </a:prstGeom>
          </p:spPr>
          <p:txBody>
            <a:bodyPr wrap="square">
              <a:spAutoFit/>
            </a:bodyPr>
            <a:lstStyle/>
            <a:p>
              <a:pPr algn="ctr">
                <a:defRPr/>
              </a:pPr>
              <a:r>
                <a:rPr lang="en-US" sz="2000" b="1" kern="0" dirty="0">
                  <a:solidFill>
                    <a:srgbClr val="00953A"/>
                  </a:solidFill>
                </a:rPr>
                <a:t>Vigilância e resposta</a:t>
              </a:r>
            </a:p>
          </p:txBody>
        </p:sp>
        <p:sp>
          <p:nvSpPr>
            <p:cNvPr id="10" name="TextBox 9">
              <a:extLst>
                <a:ext uri="{FF2B5EF4-FFF2-40B4-BE49-F238E27FC236}">
                  <a16:creationId xmlns:a16="http://schemas.microsoft.com/office/drawing/2014/main" id="{2237023B-C4C3-C162-E321-B07A814713C7}"/>
                </a:ext>
              </a:extLst>
            </p:cNvPr>
            <p:cNvSpPr txBox="1"/>
            <p:nvPr/>
          </p:nvSpPr>
          <p:spPr>
            <a:xfrm>
              <a:off x="8845209" y="3648450"/>
              <a:ext cx="1635702" cy="1015663"/>
            </a:xfrm>
            <a:prstGeom prst="rect">
              <a:avLst/>
            </a:prstGeom>
            <a:noFill/>
          </p:spPr>
          <p:txBody>
            <a:bodyPr wrap="square" rtlCol="0">
              <a:spAutoFit/>
            </a:bodyPr>
            <a:lstStyle/>
            <a:p>
              <a:pPr algn="ctr">
                <a:defRPr/>
              </a:pPr>
              <a:r>
                <a:rPr lang="en-US" sz="2000" b="1" dirty="0">
                  <a:solidFill>
                    <a:srgbClr val="00953A"/>
                  </a:solidFill>
                </a:rPr>
                <a:t>Surtos recorrentes de </a:t>
              </a:r>
              <a:r>
                <a:rPr lang="en-US" sz="2000" b="1" dirty="0" err="1">
                  <a:solidFill>
                    <a:srgbClr val="00953A"/>
                  </a:solidFill>
                </a:rPr>
                <a:t>Antraz</a:t>
              </a:r>
              <a:endParaRPr lang="en-US" sz="2000" b="1" dirty="0">
                <a:solidFill>
                  <a:srgbClr val="00953A"/>
                </a:solidFill>
              </a:endParaRPr>
            </a:p>
          </p:txBody>
        </p:sp>
      </p:grpSp>
      <p:grpSp>
        <p:nvGrpSpPr>
          <p:cNvPr id="39" name="Group 38">
            <a:extLst>
              <a:ext uri="{FF2B5EF4-FFF2-40B4-BE49-F238E27FC236}">
                <a16:creationId xmlns:a16="http://schemas.microsoft.com/office/drawing/2014/main" id="{F34591CB-7A37-224C-AAA9-7D9C3446EFA1}"/>
              </a:ext>
            </a:extLst>
          </p:cNvPr>
          <p:cNvGrpSpPr/>
          <p:nvPr/>
        </p:nvGrpSpPr>
        <p:grpSpPr>
          <a:xfrm>
            <a:off x="5340570" y="4247449"/>
            <a:ext cx="2880373" cy="307777"/>
            <a:chOff x="3366323" y="1950745"/>
            <a:chExt cx="1414225" cy="316403"/>
          </a:xfrm>
        </p:grpSpPr>
        <p:cxnSp>
          <p:nvCxnSpPr>
            <p:cNvPr id="64" name="Straight Arrow Connector 63">
              <a:extLst>
                <a:ext uri="{FF2B5EF4-FFF2-40B4-BE49-F238E27FC236}">
                  <a16:creationId xmlns:a16="http://schemas.microsoft.com/office/drawing/2014/main" id="{F60CB804-01B3-2F22-0354-305F6B3CAB8B}"/>
                </a:ext>
              </a:extLst>
            </p:cNvPr>
            <p:cNvCxnSpPr/>
            <p:nvPr/>
          </p:nvCxnSpPr>
          <p:spPr>
            <a:xfrm>
              <a:off x="4151745" y="2127721"/>
              <a:ext cx="628803" cy="0"/>
            </a:xfrm>
            <a:prstGeom prst="straightConnector1">
              <a:avLst/>
            </a:prstGeom>
            <a:noFill/>
            <a:ln w="9525" cap="flat" cmpd="sng" algn="ctr">
              <a:solidFill>
                <a:sysClr val="windowText" lastClr="000000"/>
              </a:solidFill>
              <a:prstDash val="solid"/>
              <a:tailEnd type="triangle"/>
            </a:ln>
            <a:effectLst/>
          </p:spPr>
        </p:cxnSp>
        <p:sp>
          <p:nvSpPr>
            <p:cNvPr id="65" name="TextBox 64">
              <a:extLst>
                <a:ext uri="{FF2B5EF4-FFF2-40B4-BE49-F238E27FC236}">
                  <a16:creationId xmlns:a16="http://schemas.microsoft.com/office/drawing/2014/main" id="{8FD19C74-AE77-7127-622B-583CBDBAA03F}"/>
                </a:ext>
              </a:extLst>
            </p:cNvPr>
            <p:cNvSpPr txBox="1"/>
            <p:nvPr/>
          </p:nvSpPr>
          <p:spPr>
            <a:xfrm>
              <a:off x="3366323" y="1950745"/>
              <a:ext cx="1284178" cy="316403"/>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Relatórios de vacinação falsos</a:t>
              </a:r>
            </a:p>
          </p:txBody>
        </p:sp>
      </p:grpSp>
      <p:grpSp>
        <p:nvGrpSpPr>
          <p:cNvPr id="40" name="Group 39">
            <a:extLst>
              <a:ext uri="{FF2B5EF4-FFF2-40B4-BE49-F238E27FC236}">
                <a16:creationId xmlns:a16="http://schemas.microsoft.com/office/drawing/2014/main" id="{9D1EE9E2-444E-DFDE-0440-4B16AEE7A140}"/>
              </a:ext>
            </a:extLst>
          </p:cNvPr>
          <p:cNvGrpSpPr/>
          <p:nvPr/>
        </p:nvGrpSpPr>
        <p:grpSpPr>
          <a:xfrm>
            <a:off x="5051743" y="4495800"/>
            <a:ext cx="3020329" cy="307777"/>
            <a:chOff x="3297605" y="1962149"/>
            <a:chExt cx="1482942" cy="316403"/>
          </a:xfrm>
        </p:grpSpPr>
        <p:cxnSp>
          <p:nvCxnSpPr>
            <p:cNvPr id="62" name="Straight Arrow Connector 61">
              <a:extLst>
                <a:ext uri="{FF2B5EF4-FFF2-40B4-BE49-F238E27FC236}">
                  <a16:creationId xmlns:a16="http://schemas.microsoft.com/office/drawing/2014/main" id="{DF9EB9DB-79B4-B78E-9B77-29A6C2B7A457}"/>
                </a:ext>
              </a:extLst>
            </p:cNvPr>
            <p:cNvCxnSpPr/>
            <p:nvPr/>
          </p:nvCxnSpPr>
          <p:spPr>
            <a:xfrm>
              <a:off x="4151744" y="2133599"/>
              <a:ext cx="628803" cy="0"/>
            </a:xfrm>
            <a:prstGeom prst="straightConnector1">
              <a:avLst/>
            </a:prstGeom>
            <a:noFill/>
            <a:ln w="9525" cap="flat" cmpd="sng" algn="ctr">
              <a:solidFill>
                <a:sysClr val="windowText" lastClr="000000"/>
              </a:solidFill>
              <a:prstDash val="solid"/>
              <a:tailEnd type="triangle"/>
            </a:ln>
            <a:effectLst/>
          </p:spPr>
        </p:cxnSp>
        <p:sp>
          <p:nvSpPr>
            <p:cNvPr id="63" name="TextBox 62">
              <a:extLst>
                <a:ext uri="{FF2B5EF4-FFF2-40B4-BE49-F238E27FC236}">
                  <a16:creationId xmlns:a16="http://schemas.microsoft.com/office/drawing/2014/main" id="{05AFA473-5825-58C7-15C6-EEC931C2F5FE}"/>
                </a:ext>
              </a:extLst>
            </p:cNvPr>
            <p:cNvSpPr txBox="1"/>
            <p:nvPr/>
          </p:nvSpPr>
          <p:spPr>
            <a:xfrm>
              <a:off x="3297605" y="1962149"/>
              <a:ext cx="1320311" cy="316403"/>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Sem comunicação/ feedback</a:t>
              </a:r>
            </a:p>
          </p:txBody>
        </p:sp>
      </p:grpSp>
      <p:grpSp>
        <p:nvGrpSpPr>
          <p:cNvPr id="41" name="Group 40">
            <a:extLst>
              <a:ext uri="{FF2B5EF4-FFF2-40B4-BE49-F238E27FC236}">
                <a16:creationId xmlns:a16="http://schemas.microsoft.com/office/drawing/2014/main" id="{E80E5910-A754-C0C9-9A88-7251167D7FEE}"/>
              </a:ext>
            </a:extLst>
          </p:cNvPr>
          <p:cNvGrpSpPr/>
          <p:nvPr/>
        </p:nvGrpSpPr>
        <p:grpSpPr>
          <a:xfrm>
            <a:off x="4648201" y="4724400"/>
            <a:ext cx="3292447" cy="523220"/>
            <a:chOff x="3164000" y="1844232"/>
            <a:chExt cx="1616547" cy="537886"/>
          </a:xfrm>
        </p:grpSpPr>
        <p:cxnSp>
          <p:nvCxnSpPr>
            <p:cNvPr id="60" name="Straight Arrow Connector 59">
              <a:extLst>
                <a:ext uri="{FF2B5EF4-FFF2-40B4-BE49-F238E27FC236}">
                  <a16:creationId xmlns:a16="http://schemas.microsoft.com/office/drawing/2014/main" id="{1BF89A3F-867C-0EC7-C8AC-953033807C9D}"/>
                </a:ext>
              </a:extLst>
            </p:cNvPr>
            <p:cNvCxnSpPr/>
            <p:nvPr/>
          </p:nvCxnSpPr>
          <p:spPr>
            <a:xfrm>
              <a:off x="4151744" y="2133599"/>
              <a:ext cx="628803" cy="0"/>
            </a:xfrm>
            <a:prstGeom prst="straightConnector1">
              <a:avLst/>
            </a:prstGeom>
            <a:noFill/>
            <a:ln w="9525" cap="flat" cmpd="sng" algn="ctr">
              <a:solidFill>
                <a:sysClr val="windowText" lastClr="000000"/>
              </a:solidFill>
              <a:prstDash val="solid"/>
              <a:tailEnd type="triangle"/>
            </a:ln>
            <a:effectLst/>
          </p:spPr>
        </p:cxnSp>
        <p:sp>
          <p:nvSpPr>
            <p:cNvPr id="61" name="TextBox 60">
              <a:extLst>
                <a:ext uri="{FF2B5EF4-FFF2-40B4-BE49-F238E27FC236}">
                  <a16:creationId xmlns:a16="http://schemas.microsoft.com/office/drawing/2014/main" id="{AEEACE16-F684-DD06-8304-8A2688A62664}"/>
                </a:ext>
              </a:extLst>
            </p:cNvPr>
            <p:cNvSpPr txBox="1"/>
            <p:nvPr/>
          </p:nvSpPr>
          <p:spPr>
            <a:xfrm>
              <a:off x="3164000" y="1844232"/>
              <a:ext cx="1514638" cy="537886"/>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Não há ligações entre </a:t>
              </a:r>
              <a:r>
                <a:rPr lang="en-US" sz="1400" kern="0" dirty="0" err="1">
                  <a:solidFill>
                    <a:prstClr val="black"/>
                  </a:solidFill>
                </a:rPr>
                <a:t>os</a:t>
              </a:r>
              <a:r>
                <a:rPr lang="en-US" sz="1400" kern="0" dirty="0">
                  <a:solidFill>
                    <a:prstClr val="black"/>
                  </a:solidFill>
                </a:rPr>
                <a:t> </a:t>
              </a:r>
              <a:r>
                <a:rPr lang="en-US" sz="1400" kern="0" dirty="0" err="1">
                  <a:solidFill>
                    <a:prstClr val="black"/>
                  </a:solidFill>
                </a:rPr>
                <a:t>Ministério</a:t>
              </a:r>
              <a:r>
                <a:rPr lang="en-US" sz="1400" kern="0" dirty="0">
                  <a:solidFill>
                    <a:prstClr val="black"/>
                  </a:solidFill>
                </a:rPr>
                <a:t> da </a:t>
              </a:r>
              <a:r>
                <a:rPr lang="en-US" sz="1400" kern="0" dirty="0" err="1">
                  <a:solidFill>
                    <a:prstClr val="black"/>
                  </a:solidFill>
                </a:rPr>
                <a:t>Saúde</a:t>
              </a:r>
              <a:r>
                <a:rPr lang="en-US" sz="1400" kern="0" dirty="0">
                  <a:solidFill>
                    <a:prstClr val="black"/>
                  </a:solidFill>
                </a:rPr>
                <a:t> Animal e Saude </a:t>
              </a:r>
              <a:r>
                <a:rPr lang="en-US" sz="1400" kern="0" dirty="0" err="1">
                  <a:solidFill>
                    <a:prstClr val="black"/>
                  </a:solidFill>
                </a:rPr>
                <a:t>humana</a:t>
              </a:r>
              <a:endParaRPr lang="en-US" sz="1400" kern="0" dirty="0">
                <a:solidFill>
                  <a:prstClr val="black"/>
                </a:solidFill>
              </a:endParaRPr>
            </a:p>
          </p:txBody>
        </p:sp>
      </p:grpSp>
      <p:grpSp>
        <p:nvGrpSpPr>
          <p:cNvPr id="42" name="Group 41">
            <a:extLst>
              <a:ext uri="{FF2B5EF4-FFF2-40B4-BE49-F238E27FC236}">
                <a16:creationId xmlns:a16="http://schemas.microsoft.com/office/drawing/2014/main" id="{0B056B17-908D-1C78-7A55-5B44B50CE61C}"/>
              </a:ext>
            </a:extLst>
          </p:cNvPr>
          <p:cNvGrpSpPr/>
          <p:nvPr/>
        </p:nvGrpSpPr>
        <p:grpSpPr>
          <a:xfrm>
            <a:off x="4477722" y="5178623"/>
            <a:ext cx="3294677" cy="307777"/>
            <a:chOff x="3437864" y="1986364"/>
            <a:chExt cx="1331084" cy="271469"/>
          </a:xfrm>
        </p:grpSpPr>
        <p:cxnSp>
          <p:nvCxnSpPr>
            <p:cNvPr id="58" name="Straight Arrow Connector 57">
              <a:extLst>
                <a:ext uri="{FF2B5EF4-FFF2-40B4-BE49-F238E27FC236}">
                  <a16:creationId xmlns:a16="http://schemas.microsoft.com/office/drawing/2014/main" id="{F933CB68-B524-0B50-4120-FFA0465AFA44}"/>
                </a:ext>
              </a:extLst>
            </p:cNvPr>
            <p:cNvCxnSpPr/>
            <p:nvPr/>
          </p:nvCxnSpPr>
          <p:spPr>
            <a:xfrm>
              <a:off x="4140145" y="2133599"/>
              <a:ext cx="628803" cy="0"/>
            </a:xfrm>
            <a:prstGeom prst="straightConnector1">
              <a:avLst/>
            </a:prstGeom>
            <a:noFill/>
            <a:ln w="9525" cap="flat" cmpd="sng" algn="ctr">
              <a:solidFill>
                <a:sysClr val="windowText" lastClr="000000"/>
              </a:solidFill>
              <a:prstDash val="solid"/>
              <a:tailEnd type="triangle"/>
            </a:ln>
            <a:effectLst/>
          </p:spPr>
        </p:cxnSp>
        <p:sp>
          <p:nvSpPr>
            <p:cNvPr id="59" name="TextBox 58">
              <a:extLst>
                <a:ext uri="{FF2B5EF4-FFF2-40B4-BE49-F238E27FC236}">
                  <a16:creationId xmlns:a16="http://schemas.microsoft.com/office/drawing/2014/main" id="{0233E5FD-A401-ECE4-0699-6CE104A82526}"/>
                </a:ext>
              </a:extLst>
            </p:cNvPr>
            <p:cNvSpPr txBox="1"/>
            <p:nvPr/>
          </p:nvSpPr>
          <p:spPr>
            <a:xfrm>
              <a:off x="3437864" y="1986364"/>
              <a:ext cx="1230068" cy="271469"/>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Não é possível rastrear o comércio ilegal de animais</a:t>
              </a:r>
            </a:p>
          </p:txBody>
        </p:sp>
      </p:grpSp>
      <p:grpSp>
        <p:nvGrpSpPr>
          <p:cNvPr id="162" name="Group 161">
            <a:extLst>
              <a:ext uri="{FF2B5EF4-FFF2-40B4-BE49-F238E27FC236}">
                <a16:creationId xmlns:a16="http://schemas.microsoft.com/office/drawing/2014/main" id="{982F98BF-3C6A-DE8E-231C-8760222D1B3D}"/>
              </a:ext>
            </a:extLst>
          </p:cNvPr>
          <p:cNvGrpSpPr/>
          <p:nvPr/>
        </p:nvGrpSpPr>
        <p:grpSpPr>
          <a:xfrm>
            <a:off x="4181016" y="2390026"/>
            <a:ext cx="4277193" cy="1763127"/>
            <a:chOff x="3958574" y="2323374"/>
            <a:chExt cx="4277193" cy="1763127"/>
          </a:xfrm>
        </p:grpSpPr>
        <p:grpSp>
          <p:nvGrpSpPr>
            <p:cNvPr id="34" name="Group 33">
              <a:extLst>
                <a:ext uri="{FF2B5EF4-FFF2-40B4-BE49-F238E27FC236}">
                  <a16:creationId xmlns:a16="http://schemas.microsoft.com/office/drawing/2014/main" id="{DAB6087E-0906-9A93-9F5C-9A9E24EB79BE}"/>
                </a:ext>
              </a:extLst>
            </p:cNvPr>
            <p:cNvGrpSpPr/>
            <p:nvPr/>
          </p:nvGrpSpPr>
          <p:grpSpPr>
            <a:xfrm>
              <a:off x="4255280" y="2323374"/>
              <a:ext cx="3215322" cy="316403"/>
              <a:chOff x="2791984" y="1962149"/>
              <a:chExt cx="1988563" cy="316403"/>
            </a:xfrm>
          </p:grpSpPr>
          <p:cxnSp>
            <p:nvCxnSpPr>
              <p:cNvPr id="74" name="Straight Arrow Connector 73">
                <a:extLst>
                  <a:ext uri="{FF2B5EF4-FFF2-40B4-BE49-F238E27FC236}">
                    <a16:creationId xmlns:a16="http://schemas.microsoft.com/office/drawing/2014/main" id="{E49B6902-DC7E-0CAE-4EF5-ADF5804A045E}"/>
                  </a:ext>
                </a:extLst>
              </p:cNvPr>
              <p:cNvCxnSpPr/>
              <p:nvPr/>
            </p:nvCxnSpPr>
            <p:spPr>
              <a:xfrm>
                <a:off x="4151744" y="2133599"/>
                <a:ext cx="628803" cy="0"/>
              </a:xfrm>
              <a:prstGeom prst="straightConnector1">
                <a:avLst/>
              </a:prstGeom>
              <a:noFill/>
              <a:ln w="9525" cap="flat" cmpd="sng" algn="ctr">
                <a:solidFill>
                  <a:sysClr val="windowText" lastClr="000000"/>
                </a:solidFill>
                <a:prstDash val="solid"/>
                <a:tailEnd type="triangle"/>
              </a:ln>
              <a:effectLst/>
            </p:spPr>
          </p:cxnSp>
          <p:sp>
            <p:nvSpPr>
              <p:cNvPr id="75" name="TextBox 74">
                <a:extLst>
                  <a:ext uri="{FF2B5EF4-FFF2-40B4-BE49-F238E27FC236}">
                    <a16:creationId xmlns:a16="http://schemas.microsoft.com/office/drawing/2014/main" id="{63C4EF27-D70E-E7E7-767F-C57991C048A2}"/>
                  </a:ext>
                </a:extLst>
              </p:cNvPr>
              <p:cNvSpPr txBox="1"/>
              <p:nvPr/>
            </p:nvSpPr>
            <p:spPr>
              <a:xfrm>
                <a:off x="2791984" y="1962149"/>
                <a:ext cx="1669128" cy="316403"/>
              </a:xfrm>
              <a:prstGeom prst="rect">
                <a:avLst/>
              </a:prstGeom>
              <a:solidFill>
                <a:sysClr val="window" lastClr="FFFFFF"/>
              </a:solidFill>
            </p:spPr>
            <p:txBody>
              <a:bodyPr wrap="square" rtlCol="0">
                <a:spAutoFit/>
              </a:bodyPr>
              <a:lstStyle/>
              <a:p>
                <a:pPr algn="r" eaLnBrk="1" fontAlgn="auto" hangingPunct="1">
                  <a:spcBef>
                    <a:spcPts val="0"/>
                  </a:spcBef>
                  <a:spcAft>
                    <a:spcPts val="0"/>
                  </a:spcAft>
                  <a:defRPr/>
                </a:pPr>
                <a:r>
                  <a:rPr lang="en-US" sz="1400" kern="0" dirty="0">
                    <a:solidFill>
                      <a:prstClr val="black"/>
                    </a:solidFill>
                  </a:rPr>
                  <a:t>Falta de sensibilização</a:t>
                </a:r>
              </a:p>
            </p:txBody>
          </p:sp>
        </p:grpSp>
        <p:grpSp>
          <p:nvGrpSpPr>
            <p:cNvPr id="35" name="Group 34">
              <a:extLst>
                <a:ext uri="{FF2B5EF4-FFF2-40B4-BE49-F238E27FC236}">
                  <a16:creationId xmlns:a16="http://schemas.microsoft.com/office/drawing/2014/main" id="{E78A5208-3A13-EC0B-DB19-C0BE8EFC0A3F}"/>
                </a:ext>
              </a:extLst>
            </p:cNvPr>
            <p:cNvGrpSpPr/>
            <p:nvPr/>
          </p:nvGrpSpPr>
          <p:grpSpPr>
            <a:xfrm>
              <a:off x="3958574" y="2610841"/>
              <a:ext cx="3662039" cy="316403"/>
              <a:chOff x="3338125" y="1962149"/>
              <a:chExt cx="1442422" cy="316403"/>
            </a:xfrm>
          </p:grpSpPr>
          <p:cxnSp>
            <p:nvCxnSpPr>
              <p:cNvPr id="72" name="Straight Arrow Connector 71">
                <a:extLst>
                  <a:ext uri="{FF2B5EF4-FFF2-40B4-BE49-F238E27FC236}">
                    <a16:creationId xmlns:a16="http://schemas.microsoft.com/office/drawing/2014/main" id="{B95C367C-6A6A-9600-48ED-9A3F49C04434}"/>
                  </a:ext>
                </a:extLst>
              </p:cNvPr>
              <p:cNvCxnSpPr/>
              <p:nvPr/>
            </p:nvCxnSpPr>
            <p:spPr>
              <a:xfrm>
                <a:off x="4151744" y="2133599"/>
                <a:ext cx="628803" cy="0"/>
              </a:xfrm>
              <a:prstGeom prst="straightConnector1">
                <a:avLst/>
              </a:prstGeom>
              <a:noFill/>
              <a:ln w="9525" cap="flat" cmpd="sng" algn="ctr">
                <a:solidFill>
                  <a:sysClr val="windowText" lastClr="000000"/>
                </a:solidFill>
                <a:prstDash val="solid"/>
                <a:tailEnd type="triangle"/>
              </a:ln>
              <a:effectLst/>
            </p:spPr>
          </p:cxnSp>
          <p:sp>
            <p:nvSpPr>
              <p:cNvPr id="73" name="TextBox 72">
                <a:extLst>
                  <a:ext uri="{FF2B5EF4-FFF2-40B4-BE49-F238E27FC236}">
                    <a16:creationId xmlns:a16="http://schemas.microsoft.com/office/drawing/2014/main" id="{842AF631-88A3-9899-8982-4411FA16A2A4}"/>
                  </a:ext>
                </a:extLst>
              </p:cNvPr>
              <p:cNvSpPr txBox="1"/>
              <p:nvPr/>
            </p:nvSpPr>
            <p:spPr>
              <a:xfrm>
                <a:off x="3338125" y="1962149"/>
                <a:ext cx="1224555" cy="316403"/>
              </a:xfrm>
              <a:prstGeom prst="rect">
                <a:avLst/>
              </a:prstGeom>
              <a:solidFill>
                <a:sysClr val="window" lastClr="FFFFFF"/>
              </a:solidFill>
            </p:spPr>
            <p:txBody>
              <a:bodyPr wrap="square" rtlCol="0">
                <a:spAutoFit/>
              </a:bodyPr>
              <a:lstStyle/>
              <a:p>
                <a:pPr algn="r" eaLnBrk="1" fontAlgn="auto" hangingPunct="1">
                  <a:spcBef>
                    <a:spcPts val="0"/>
                  </a:spcBef>
                  <a:spcAft>
                    <a:spcPts val="0"/>
                  </a:spcAft>
                  <a:defRPr/>
                </a:pPr>
                <a:r>
                  <a:rPr lang="en-US" sz="1400" kern="0" dirty="0">
                    <a:solidFill>
                      <a:prstClr val="black"/>
                    </a:solidFill>
                  </a:rPr>
                  <a:t>Vacina animal mal compreendida</a:t>
                </a:r>
              </a:p>
            </p:txBody>
          </p:sp>
        </p:grpSp>
        <p:grpSp>
          <p:nvGrpSpPr>
            <p:cNvPr id="37" name="Group 36">
              <a:extLst>
                <a:ext uri="{FF2B5EF4-FFF2-40B4-BE49-F238E27FC236}">
                  <a16:creationId xmlns:a16="http://schemas.microsoft.com/office/drawing/2014/main" id="{0E87868B-CE3F-145D-F097-6B32E0A44E48}"/>
                </a:ext>
              </a:extLst>
            </p:cNvPr>
            <p:cNvGrpSpPr/>
            <p:nvPr/>
          </p:nvGrpSpPr>
          <p:grpSpPr>
            <a:xfrm>
              <a:off x="4197158" y="2898683"/>
              <a:ext cx="3544941" cy="316403"/>
              <a:chOff x="3332008" y="1962149"/>
              <a:chExt cx="1448539" cy="316403"/>
            </a:xfrm>
          </p:grpSpPr>
          <p:cxnSp>
            <p:nvCxnSpPr>
              <p:cNvPr id="68" name="Straight Arrow Connector 67">
                <a:extLst>
                  <a:ext uri="{FF2B5EF4-FFF2-40B4-BE49-F238E27FC236}">
                    <a16:creationId xmlns:a16="http://schemas.microsoft.com/office/drawing/2014/main" id="{0F52CE7B-9822-DFC1-2F9B-99DB5456B51A}"/>
                  </a:ext>
                </a:extLst>
              </p:cNvPr>
              <p:cNvCxnSpPr/>
              <p:nvPr/>
            </p:nvCxnSpPr>
            <p:spPr>
              <a:xfrm>
                <a:off x="4151744" y="2133599"/>
                <a:ext cx="628803" cy="0"/>
              </a:xfrm>
              <a:prstGeom prst="straightConnector1">
                <a:avLst/>
              </a:prstGeom>
              <a:noFill/>
              <a:ln w="9525" cap="flat" cmpd="sng" algn="ctr">
                <a:solidFill>
                  <a:sysClr val="windowText" lastClr="000000"/>
                </a:solidFill>
                <a:prstDash val="solid"/>
                <a:tailEnd type="triangle"/>
              </a:ln>
              <a:effectLst/>
            </p:spPr>
          </p:cxnSp>
          <p:sp>
            <p:nvSpPr>
              <p:cNvPr id="69" name="TextBox 68">
                <a:extLst>
                  <a:ext uri="{FF2B5EF4-FFF2-40B4-BE49-F238E27FC236}">
                    <a16:creationId xmlns:a16="http://schemas.microsoft.com/office/drawing/2014/main" id="{9B70A24C-5AE5-E01D-564B-90EA2D2DBA7B}"/>
                  </a:ext>
                </a:extLst>
              </p:cNvPr>
              <p:cNvSpPr txBox="1"/>
              <p:nvPr/>
            </p:nvSpPr>
            <p:spPr>
              <a:xfrm>
                <a:off x="3332008" y="1962149"/>
                <a:ext cx="1287211" cy="316403"/>
              </a:xfrm>
              <a:prstGeom prst="rect">
                <a:avLst/>
              </a:prstGeom>
              <a:solidFill>
                <a:sysClr val="window" lastClr="FFFFFF"/>
              </a:solidFill>
            </p:spPr>
            <p:txBody>
              <a:bodyPr wrap="square" rtlCol="0">
                <a:spAutoFit/>
              </a:bodyPr>
              <a:lstStyle/>
              <a:p>
                <a:pPr algn="r" eaLnBrk="1" fontAlgn="auto" hangingPunct="1">
                  <a:spcBef>
                    <a:spcPts val="0"/>
                  </a:spcBef>
                  <a:spcAft>
                    <a:spcPts val="0"/>
                  </a:spcAft>
                  <a:defRPr/>
                </a:pPr>
                <a:r>
                  <a:rPr lang="en-US" sz="1400" kern="0" dirty="0">
                    <a:solidFill>
                      <a:prstClr val="black"/>
                    </a:solidFill>
                  </a:rPr>
                  <a:t>Não queimar/enterrar o gado morto</a:t>
                </a:r>
              </a:p>
            </p:txBody>
          </p:sp>
        </p:grpSp>
        <p:grpSp>
          <p:nvGrpSpPr>
            <p:cNvPr id="38" name="Group 37">
              <a:extLst>
                <a:ext uri="{FF2B5EF4-FFF2-40B4-BE49-F238E27FC236}">
                  <a16:creationId xmlns:a16="http://schemas.microsoft.com/office/drawing/2014/main" id="{32D19A4A-7F87-AFE1-598F-82BB308D6851}"/>
                </a:ext>
              </a:extLst>
            </p:cNvPr>
            <p:cNvGrpSpPr/>
            <p:nvPr/>
          </p:nvGrpSpPr>
          <p:grpSpPr>
            <a:xfrm>
              <a:off x="4567345" y="3218365"/>
              <a:ext cx="3344596" cy="316403"/>
              <a:chOff x="3335994" y="1683610"/>
              <a:chExt cx="1366673" cy="316403"/>
            </a:xfrm>
          </p:grpSpPr>
          <p:cxnSp>
            <p:nvCxnSpPr>
              <p:cNvPr id="66" name="Straight Arrow Connector 65">
                <a:extLst>
                  <a:ext uri="{FF2B5EF4-FFF2-40B4-BE49-F238E27FC236}">
                    <a16:creationId xmlns:a16="http://schemas.microsoft.com/office/drawing/2014/main" id="{F2490E9B-D4BE-8A9E-55C8-D81CA2FB7643}"/>
                  </a:ext>
                </a:extLst>
              </p:cNvPr>
              <p:cNvCxnSpPr/>
              <p:nvPr/>
            </p:nvCxnSpPr>
            <p:spPr>
              <a:xfrm>
                <a:off x="4073864" y="1841811"/>
                <a:ext cx="628803" cy="0"/>
              </a:xfrm>
              <a:prstGeom prst="straightConnector1">
                <a:avLst/>
              </a:prstGeom>
              <a:noFill/>
              <a:ln w="9525" cap="flat" cmpd="sng" algn="ctr">
                <a:solidFill>
                  <a:sysClr val="windowText" lastClr="000000"/>
                </a:solidFill>
                <a:prstDash val="solid"/>
                <a:tailEnd type="triangle"/>
              </a:ln>
              <a:effectLst/>
            </p:spPr>
          </p:cxnSp>
          <p:sp>
            <p:nvSpPr>
              <p:cNvPr id="67" name="TextBox 66">
                <a:extLst>
                  <a:ext uri="{FF2B5EF4-FFF2-40B4-BE49-F238E27FC236}">
                    <a16:creationId xmlns:a16="http://schemas.microsoft.com/office/drawing/2014/main" id="{A1DEB326-D457-8B64-8060-4567B92D5537}"/>
                  </a:ext>
                </a:extLst>
              </p:cNvPr>
              <p:cNvSpPr txBox="1"/>
              <p:nvPr/>
            </p:nvSpPr>
            <p:spPr>
              <a:xfrm>
                <a:off x="3335994" y="1683610"/>
                <a:ext cx="1212148" cy="316403"/>
              </a:xfrm>
              <a:prstGeom prst="rect">
                <a:avLst/>
              </a:prstGeom>
              <a:solidFill>
                <a:sysClr val="window" lastClr="FFFFFF"/>
              </a:solidFill>
            </p:spPr>
            <p:txBody>
              <a:bodyPr wrap="square" rtlCol="0">
                <a:spAutoFit/>
              </a:bodyPr>
              <a:lstStyle/>
              <a:p>
                <a:pPr algn="r" eaLnBrk="1" fontAlgn="auto" hangingPunct="1">
                  <a:spcBef>
                    <a:spcPts val="0"/>
                  </a:spcBef>
                  <a:spcAft>
                    <a:spcPts val="0"/>
                  </a:spcAft>
                  <a:defRPr/>
                </a:pPr>
                <a:r>
                  <a:rPr lang="en-US" sz="1400" kern="0" dirty="0">
                    <a:solidFill>
                      <a:prstClr val="black"/>
                    </a:solidFill>
                  </a:rPr>
                  <a:t>Vender/consumir carne duvidosa</a:t>
                </a:r>
              </a:p>
            </p:txBody>
          </p:sp>
        </p:grpSp>
        <p:grpSp>
          <p:nvGrpSpPr>
            <p:cNvPr id="43" name="Group 42">
              <a:extLst>
                <a:ext uri="{FF2B5EF4-FFF2-40B4-BE49-F238E27FC236}">
                  <a16:creationId xmlns:a16="http://schemas.microsoft.com/office/drawing/2014/main" id="{23BB6B1E-95E0-24A2-D363-904A9EAB669F}"/>
                </a:ext>
              </a:extLst>
            </p:cNvPr>
            <p:cNvGrpSpPr/>
            <p:nvPr/>
          </p:nvGrpSpPr>
          <p:grpSpPr>
            <a:xfrm>
              <a:off x="4273360" y="3778724"/>
              <a:ext cx="3962407" cy="307777"/>
              <a:chOff x="3362798" y="1802671"/>
              <a:chExt cx="1527301" cy="307777"/>
            </a:xfrm>
          </p:grpSpPr>
          <p:cxnSp>
            <p:nvCxnSpPr>
              <p:cNvPr id="56" name="Straight Arrow Connector 55">
                <a:extLst>
                  <a:ext uri="{FF2B5EF4-FFF2-40B4-BE49-F238E27FC236}">
                    <a16:creationId xmlns:a16="http://schemas.microsoft.com/office/drawing/2014/main" id="{C04D071E-0A16-765A-2449-B2638CFB0424}"/>
                  </a:ext>
                </a:extLst>
              </p:cNvPr>
              <p:cNvCxnSpPr/>
              <p:nvPr/>
            </p:nvCxnSpPr>
            <p:spPr>
              <a:xfrm>
                <a:off x="4261296" y="1956559"/>
                <a:ext cx="628803" cy="0"/>
              </a:xfrm>
              <a:prstGeom prst="straightConnector1">
                <a:avLst/>
              </a:prstGeom>
              <a:noFill/>
              <a:ln w="9525" cap="flat" cmpd="sng" algn="ctr">
                <a:solidFill>
                  <a:sysClr val="windowText" lastClr="000000"/>
                </a:solidFill>
                <a:prstDash val="solid"/>
                <a:tailEnd type="triangle"/>
              </a:ln>
              <a:effectLst/>
            </p:spPr>
          </p:cxnSp>
          <p:sp>
            <p:nvSpPr>
              <p:cNvPr id="57" name="TextBox 56">
                <a:extLst>
                  <a:ext uri="{FF2B5EF4-FFF2-40B4-BE49-F238E27FC236}">
                    <a16:creationId xmlns:a16="http://schemas.microsoft.com/office/drawing/2014/main" id="{3B4F67DC-51EC-045F-DEA7-CAA0096724E2}"/>
                  </a:ext>
                </a:extLst>
              </p:cNvPr>
              <p:cNvSpPr txBox="1"/>
              <p:nvPr/>
            </p:nvSpPr>
            <p:spPr>
              <a:xfrm>
                <a:off x="3362798" y="1802671"/>
                <a:ext cx="1467637" cy="307777"/>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Ausência de quarentena de animais doentes</a:t>
                </a:r>
              </a:p>
            </p:txBody>
          </p:sp>
        </p:grpSp>
        <p:grpSp>
          <p:nvGrpSpPr>
            <p:cNvPr id="44" name="Group 43">
              <a:extLst>
                <a:ext uri="{FF2B5EF4-FFF2-40B4-BE49-F238E27FC236}">
                  <a16:creationId xmlns:a16="http://schemas.microsoft.com/office/drawing/2014/main" id="{56D1AA9A-33F3-4666-7DA9-3975DED4FB30}"/>
                </a:ext>
              </a:extLst>
            </p:cNvPr>
            <p:cNvGrpSpPr/>
            <p:nvPr/>
          </p:nvGrpSpPr>
          <p:grpSpPr>
            <a:xfrm>
              <a:off x="5282171" y="3521527"/>
              <a:ext cx="2825607" cy="318546"/>
              <a:chOff x="3570200" y="1679884"/>
              <a:chExt cx="1154603" cy="318546"/>
            </a:xfrm>
          </p:grpSpPr>
          <p:cxnSp>
            <p:nvCxnSpPr>
              <p:cNvPr id="54" name="Straight Arrow Connector 53">
                <a:extLst>
                  <a:ext uri="{FF2B5EF4-FFF2-40B4-BE49-F238E27FC236}">
                    <a16:creationId xmlns:a16="http://schemas.microsoft.com/office/drawing/2014/main" id="{4F2CE09E-A289-4B66-E4D4-9E5CF6F3E595}"/>
                  </a:ext>
                </a:extLst>
              </p:cNvPr>
              <p:cNvCxnSpPr/>
              <p:nvPr/>
            </p:nvCxnSpPr>
            <p:spPr>
              <a:xfrm>
                <a:off x="4096000" y="1838821"/>
                <a:ext cx="628803" cy="0"/>
              </a:xfrm>
              <a:prstGeom prst="straightConnector1">
                <a:avLst/>
              </a:prstGeom>
              <a:noFill/>
              <a:ln w="9525" cap="flat" cmpd="sng" algn="ctr">
                <a:solidFill>
                  <a:sysClr val="windowText" lastClr="000000"/>
                </a:solidFill>
                <a:prstDash val="solid"/>
                <a:tailEnd type="triangle"/>
              </a:ln>
              <a:effectLst/>
            </p:spPr>
          </p:cxnSp>
          <p:sp>
            <p:nvSpPr>
              <p:cNvPr id="55" name="TextBox 54">
                <a:extLst>
                  <a:ext uri="{FF2B5EF4-FFF2-40B4-BE49-F238E27FC236}">
                    <a16:creationId xmlns:a16="http://schemas.microsoft.com/office/drawing/2014/main" id="{936DF76E-C69D-A51B-6F9B-AF0AA97C6FCB}"/>
                  </a:ext>
                </a:extLst>
              </p:cNvPr>
              <p:cNvSpPr txBox="1"/>
              <p:nvPr/>
            </p:nvSpPr>
            <p:spPr>
              <a:xfrm>
                <a:off x="3570200" y="1679884"/>
                <a:ext cx="914948" cy="318546"/>
              </a:xfrm>
              <a:prstGeom prst="rect">
                <a:avLst/>
              </a:prstGeom>
              <a:solidFill>
                <a:sysClr val="window" lastClr="FFFFFF"/>
              </a:solidFill>
            </p:spPr>
            <p:txBody>
              <a:bodyPr wrap="square" rtlCol="0">
                <a:spAutoFit/>
              </a:bodyPr>
              <a:lstStyle/>
              <a:p>
                <a:pPr algn="r" eaLnBrk="1" fontAlgn="auto" hangingPunct="1">
                  <a:spcBef>
                    <a:spcPts val="0"/>
                  </a:spcBef>
                  <a:spcAft>
                    <a:spcPts val="0"/>
                  </a:spcAft>
                  <a:defRPr/>
                </a:pPr>
                <a:r>
                  <a:rPr lang="en-US" sz="1400" kern="0" dirty="0">
                    <a:solidFill>
                      <a:prstClr val="black"/>
                    </a:solidFill>
                  </a:rPr>
                  <a:t>Más práticas de higiene</a:t>
                </a:r>
              </a:p>
            </p:txBody>
          </p:sp>
        </p:grpSp>
      </p:grpSp>
      <p:grpSp>
        <p:nvGrpSpPr>
          <p:cNvPr id="159" name="Group 158">
            <a:extLst>
              <a:ext uri="{FF2B5EF4-FFF2-40B4-BE49-F238E27FC236}">
                <a16:creationId xmlns:a16="http://schemas.microsoft.com/office/drawing/2014/main" id="{ECA3A128-86A9-D4BB-5AAA-655158C25723}"/>
              </a:ext>
            </a:extLst>
          </p:cNvPr>
          <p:cNvGrpSpPr/>
          <p:nvPr/>
        </p:nvGrpSpPr>
        <p:grpSpPr>
          <a:xfrm>
            <a:off x="380408" y="2484247"/>
            <a:ext cx="3910017" cy="1585582"/>
            <a:chOff x="733701" y="2405160"/>
            <a:chExt cx="3910017" cy="1585582"/>
          </a:xfrm>
        </p:grpSpPr>
        <p:grpSp>
          <p:nvGrpSpPr>
            <p:cNvPr id="28" name="Group 27">
              <a:extLst>
                <a:ext uri="{FF2B5EF4-FFF2-40B4-BE49-F238E27FC236}">
                  <a16:creationId xmlns:a16="http://schemas.microsoft.com/office/drawing/2014/main" id="{2F7E6528-5742-9069-940F-CD7E5DAC7939}"/>
                </a:ext>
              </a:extLst>
            </p:cNvPr>
            <p:cNvGrpSpPr/>
            <p:nvPr/>
          </p:nvGrpSpPr>
          <p:grpSpPr>
            <a:xfrm>
              <a:off x="733701" y="2405160"/>
              <a:ext cx="3236492" cy="307777"/>
              <a:chOff x="2157519" y="1962149"/>
              <a:chExt cx="2623028" cy="307777"/>
            </a:xfrm>
          </p:grpSpPr>
          <p:cxnSp>
            <p:nvCxnSpPr>
              <p:cNvPr id="157" name="Straight Arrow Connector 156">
                <a:extLst>
                  <a:ext uri="{FF2B5EF4-FFF2-40B4-BE49-F238E27FC236}">
                    <a16:creationId xmlns:a16="http://schemas.microsoft.com/office/drawing/2014/main" id="{7452069E-CB9C-6605-30C0-016CB55631EF}"/>
                  </a:ext>
                </a:extLst>
              </p:cNvPr>
              <p:cNvCxnSpPr/>
              <p:nvPr/>
            </p:nvCxnSpPr>
            <p:spPr>
              <a:xfrm>
                <a:off x="4151744" y="2133599"/>
                <a:ext cx="628803" cy="0"/>
              </a:xfrm>
              <a:prstGeom prst="straightConnector1">
                <a:avLst/>
              </a:prstGeom>
              <a:noFill/>
              <a:ln w="9525" cap="flat" cmpd="sng" algn="ctr">
                <a:solidFill>
                  <a:sysClr val="windowText" lastClr="000000"/>
                </a:solidFill>
                <a:prstDash val="solid"/>
                <a:tailEnd type="triangle"/>
              </a:ln>
              <a:effectLst/>
            </p:spPr>
          </p:cxnSp>
          <p:sp>
            <p:nvSpPr>
              <p:cNvPr id="158" name="TextBox 157">
                <a:extLst>
                  <a:ext uri="{FF2B5EF4-FFF2-40B4-BE49-F238E27FC236}">
                    <a16:creationId xmlns:a16="http://schemas.microsoft.com/office/drawing/2014/main" id="{F73541ED-173C-DB18-4286-DE4ED369C87A}"/>
                  </a:ext>
                </a:extLst>
              </p:cNvPr>
              <p:cNvSpPr txBox="1"/>
              <p:nvPr/>
            </p:nvSpPr>
            <p:spPr>
              <a:xfrm>
                <a:off x="2157519" y="1962149"/>
                <a:ext cx="2470744" cy="307777"/>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Presença de esporos de carbúnculo</a:t>
                </a:r>
              </a:p>
            </p:txBody>
          </p:sp>
        </p:grpSp>
        <p:grpSp>
          <p:nvGrpSpPr>
            <p:cNvPr id="29" name="Group 28">
              <a:extLst>
                <a:ext uri="{FF2B5EF4-FFF2-40B4-BE49-F238E27FC236}">
                  <a16:creationId xmlns:a16="http://schemas.microsoft.com/office/drawing/2014/main" id="{59EA64BC-BED5-3BED-FEBF-ECE73DA171F4}"/>
                </a:ext>
              </a:extLst>
            </p:cNvPr>
            <p:cNvGrpSpPr/>
            <p:nvPr/>
          </p:nvGrpSpPr>
          <p:grpSpPr>
            <a:xfrm>
              <a:off x="2127260" y="3028031"/>
              <a:ext cx="2156475" cy="307777"/>
              <a:chOff x="3547768" y="1962149"/>
              <a:chExt cx="1211140" cy="295881"/>
            </a:xfrm>
          </p:grpSpPr>
          <p:cxnSp>
            <p:nvCxnSpPr>
              <p:cNvPr id="155" name="Straight Arrow Connector 154">
                <a:extLst>
                  <a:ext uri="{FF2B5EF4-FFF2-40B4-BE49-F238E27FC236}">
                    <a16:creationId xmlns:a16="http://schemas.microsoft.com/office/drawing/2014/main" id="{502BA526-A486-FE4A-CCF7-DACD34ADCC6A}"/>
                  </a:ext>
                </a:extLst>
              </p:cNvPr>
              <p:cNvCxnSpPr/>
              <p:nvPr/>
            </p:nvCxnSpPr>
            <p:spPr>
              <a:xfrm flipV="1">
                <a:off x="4151744" y="2111838"/>
                <a:ext cx="607164" cy="21760"/>
              </a:xfrm>
              <a:prstGeom prst="straightConnector1">
                <a:avLst/>
              </a:prstGeom>
              <a:noFill/>
              <a:ln w="9525" cap="flat" cmpd="sng" algn="ctr">
                <a:solidFill>
                  <a:sysClr val="windowText" lastClr="000000"/>
                </a:solidFill>
                <a:prstDash val="solid"/>
                <a:tailEnd type="triangle"/>
              </a:ln>
              <a:effectLst/>
            </p:spPr>
          </p:cxnSp>
          <p:sp>
            <p:nvSpPr>
              <p:cNvPr id="156" name="TextBox 155">
                <a:extLst>
                  <a:ext uri="{FF2B5EF4-FFF2-40B4-BE49-F238E27FC236}">
                    <a16:creationId xmlns:a16="http://schemas.microsoft.com/office/drawing/2014/main" id="{0BCE217E-B144-B779-7F7C-A929B81C3795}"/>
                  </a:ext>
                </a:extLst>
              </p:cNvPr>
              <p:cNvSpPr txBox="1"/>
              <p:nvPr/>
            </p:nvSpPr>
            <p:spPr>
              <a:xfrm>
                <a:off x="3547768" y="1962149"/>
                <a:ext cx="1057903" cy="295881"/>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err="1">
                    <a:solidFill>
                      <a:prstClr val="black"/>
                    </a:solidFill>
                  </a:rPr>
                  <a:t>Contato</a:t>
                </a:r>
                <a:r>
                  <a:rPr lang="en-US" sz="1400" kern="0" dirty="0">
                    <a:solidFill>
                      <a:prstClr val="black"/>
                    </a:solidFill>
                  </a:rPr>
                  <a:t> com o gado</a:t>
                </a:r>
              </a:p>
            </p:txBody>
          </p:sp>
        </p:grpSp>
        <p:grpSp>
          <p:nvGrpSpPr>
            <p:cNvPr id="30" name="Group 29">
              <a:extLst>
                <a:ext uri="{FF2B5EF4-FFF2-40B4-BE49-F238E27FC236}">
                  <a16:creationId xmlns:a16="http://schemas.microsoft.com/office/drawing/2014/main" id="{EC46B2E8-DAB2-8EDD-8473-D52706A7735B}"/>
                </a:ext>
              </a:extLst>
            </p:cNvPr>
            <p:cNvGrpSpPr/>
            <p:nvPr/>
          </p:nvGrpSpPr>
          <p:grpSpPr>
            <a:xfrm>
              <a:off x="2127260" y="2723412"/>
              <a:ext cx="2021464" cy="307777"/>
              <a:chOff x="3424566" y="1962148"/>
              <a:chExt cx="1355981" cy="295881"/>
            </a:xfrm>
          </p:grpSpPr>
          <p:cxnSp>
            <p:nvCxnSpPr>
              <p:cNvPr id="152" name="Straight Arrow Connector 151">
                <a:extLst>
                  <a:ext uri="{FF2B5EF4-FFF2-40B4-BE49-F238E27FC236}">
                    <a16:creationId xmlns:a16="http://schemas.microsoft.com/office/drawing/2014/main" id="{B4C9B41A-3462-3D99-7084-8E3E60D89C8C}"/>
                  </a:ext>
                </a:extLst>
              </p:cNvPr>
              <p:cNvCxnSpPr/>
              <p:nvPr/>
            </p:nvCxnSpPr>
            <p:spPr>
              <a:xfrm>
                <a:off x="4151744" y="2133599"/>
                <a:ext cx="628803" cy="0"/>
              </a:xfrm>
              <a:prstGeom prst="straightConnector1">
                <a:avLst/>
              </a:prstGeom>
              <a:noFill/>
              <a:ln w="9525" cap="flat" cmpd="sng" algn="ctr">
                <a:solidFill>
                  <a:sysClr val="windowText" lastClr="000000"/>
                </a:solidFill>
                <a:prstDash val="solid"/>
                <a:tailEnd type="triangle"/>
              </a:ln>
              <a:effectLst/>
            </p:spPr>
          </p:cxnSp>
          <p:sp>
            <p:nvSpPr>
              <p:cNvPr id="154" name="TextBox 153">
                <a:extLst>
                  <a:ext uri="{FF2B5EF4-FFF2-40B4-BE49-F238E27FC236}">
                    <a16:creationId xmlns:a16="http://schemas.microsoft.com/office/drawing/2014/main" id="{16C8A902-70ED-B8C2-25EE-DF80B061F3B3}"/>
                  </a:ext>
                </a:extLst>
              </p:cNvPr>
              <p:cNvSpPr txBox="1"/>
              <p:nvPr/>
            </p:nvSpPr>
            <p:spPr>
              <a:xfrm>
                <a:off x="3424566" y="1962148"/>
                <a:ext cx="1212411" cy="295881"/>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Falta de vacinação</a:t>
                </a:r>
              </a:p>
            </p:txBody>
          </p:sp>
        </p:grpSp>
        <p:grpSp>
          <p:nvGrpSpPr>
            <p:cNvPr id="33" name="Group 32">
              <a:extLst>
                <a:ext uri="{FF2B5EF4-FFF2-40B4-BE49-F238E27FC236}">
                  <a16:creationId xmlns:a16="http://schemas.microsoft.com/office/drawing/2014/main" id="{90E2917E-F455-584E-FA78-F65A2F0E146F}"/>
                </a:ext>
              </a:extLst>
            </p:cNvPr>
            <p:cNvGrpSpPr/>
            <p:nvPr/>
          </p:nvGrpSpPr>
          <p:grpSpPr>
            <a:xfrm>
              <a:off x="1539447" y="3362859"/>
              <a:ext cx="2924115" cy="307777"/>
              <a:chOff x="3457138" y="1982438"/>
              <a:chExt cx="1323409" cy="295881"/>
            </a:xfrm>
          </p:grpSpPr>
          <p:cxnSp>
            <p:nvCxnSpPr>
              <p:cNvPr id="76" name="Straight Arrow Connector 75">
                <a:extLst>
                  <a:ext uri="{FF2B5EF4-FFF2-40B4-BE49-F238E27FC236}">
                    <a16:creationId xmlns:a16="http://schemas.microsoft.com/office/drawing/2014/main" id="{12B19D6B-CCAC-93CB-EEEF-655A41763A75}"/>
                  </a:ext>
                </a:extLst>
              </p:cNvPr>
              <p:cNvCxnSpPr/>
              <p:nvPr/>
            </p:nvCxnSpPr>
            <p:spPr>
              <a:xfrm>
                <a:off x="4151744" y="2133599"/>
                <a:ext cx="628803" cy="0"/>
              </a:xfrm>
              <a:prstGeom prst="straightConnector1">
                <a:avLst/>
              </a:prstGeom>
              <a:noFill/>
              <a:ln w="9525" cap="flat" cmpd="sng" algn="ctr">
                <a:solidFill>
                  <a:sysClr val="windowText" lastClr="000000"/>
                </a:solidFill>
                <a:prstDash val="solid"/>
                <a:tailEnd type="triangle"/>
              </a:ln>
              <a:effectLst/>
            </p:spPr>
          </p:cxnSp>
          <p:sp>
            <p:nvSpPr>
              <p:cNvPr id="77" name="TextBox 76">
                <a:extLst>
                  <a:ext uri="{FF2B5EF4-FFF2-40B4-BE49-F238E27FC236}">
                    <a16:creationId xmlns:a16="http://schemas.microsoft.com/office/drawing/2014/main" id="{DE62DD59-53DB-61BE-95D9-31B514E476E9}"/>
                  </a:ext>
                </a:extLst>
              </p:cNvPr>
              <p:cNvSpPr txBox="1"/>
              <p:nvPr/>
            </p:nvSpPr>
            <p:spPr>
              <a:xfrm>
                <a:off x="3457138" y="1982438"/>
                <a:ext cx="1212818" cy="295881"/>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Não há veterinários suficientes</a:t>
                </a:r>
              </a:p>
            </p:txBody>
          </p:sp>
        </p:grpSp>
        <p:grpSp>
          <p:nvGrpSpPr>
            <p:cNvPr id="45" name="Group 44">
              <a:extLst>
                <a:ext uri="{FF2B5EF4-FFF2-40B4-BE49-F238E27FC236}">
                  <a16:creationId xmlns:a16="http://schemas.microsoft.com/office/drawing/2014/main" id="{C7AE8F2B-4E15-E9D4-E73A-07367B153EE4}"/>
                </a:ext>
              </a:extLst>
            </p:cNvPr>
            <p:cNvGrpSpPr/>
            <p:nvPr/>
          </p:nvGrpSpPr>
          <p:grpSpPr>
            <a:xfrm>
              <a:off x="1433069" y="3682965"/>
              <a:ext cx="3210649" cy="307777"/>
              <a:chOff x="3588710" y="1881739"/>
              <a:chExt cx="1219680" cy="776344"/>
            </a:xfrm>
          </p:grpSpPr>
          <p:cxnSp>
            <p:nvCxnSpPr>
              <p:cNvPr id="52" name="Straight Arrow Connector 51">
                <a:extLst>
                  <a:ext uri="{FF2B5EF4-FFF2-40B4-BE49-F238E27FC236}">
                    <a16:creationId xmlns:a16="http://schemas.microsoft.com/office/drawing/2014/main" id="{0CF036A5-4B99-ADB6-0FFE-C8DAD575E958}"/>
                  </a:ext>
                </a:extLst>
              </p:cNvPr>
              <p:cNvCxnSpPr/>
              <p:nvPr/>
            </p:nvCxnSpPr>
            <p:spPr>
              <a:xfrm>
                <a:off x="4179587" y="2252303"/>
                <a:ext cx="628803" cy="0"/>
              </a:xfrm>
              <a:prstGeom prst="straightConnector1">
                <a:avLst/>
              </a:prstGeom>
              <a:noFill/>
              <a:ln w="9525" cap="flat" cmpd="sng" algn="ctr">
                <a:solidFill>
                  <a:sysClr val="windowText" lastClr="000000"/>
                </a:solidFill>
                <a:prstDash val="solid"/>
                <a:tailEnd type="triangle"/>
              </a:ln>
              <a:effectLst/>
            </p:spPr>
          </p:cxnSp>
          <p:sp>
            <p:nvSpPr>
              <p:cNvPr id="53" name="TextBox 52">
                <a:extLst>
                  <a:ext uri="{FF2B5EF4-FFF2-40B4-BE49-F238E27FC236}">
                    <a16:creationId xmlns:a16="http://schemas.microsoft.com/office/drawing/2014/main" id="{7ED6533B-64E5-BCCA-2193-315864EE0C34}"/>
                  </a:ext>
                </a:extLst>
              </p:cNvPr>
              <p:cNvSpPr txBox="1"/>
              <p:nvPr/>
            </p:nvSpPr>
            <p:spPr>
              <a:xfrm>
                <a:off x="3588710" y="1881739"/>
                <a:ext cx="1137973" cy="776344"/>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Risco </a:t>
                </a:r>
                <a:r>
                  <a:rPr lang="en-US" sz="1400" kern="0" dirty="0" err="1">
                    <a:solidFill>
                      <a:prstClr val="black"/>
                    </a:solidFill>
                  </a:rPr>
                  <a:t>aumentado</a:t>
                </a:r>
                <a:r>
                  <a:rPr lang="en-US" sz="1400" kern="0" dirty="0">
                    <a:solidFill>
                      <a:prstClr val="black"/>
                    </a:solidFill>
                  </a:rPr>
                  <a:t> em caso de seca</a:t>
                </a:r>
              </a:p>
            </p:txBody>
          </p:sp>
        </p:grpSp>
      </p:grpSp>
      <p:grpSp>
        <p:nvGrpSpPr>
          <p:cNvPr id="46" name="Group 45">
            <a:extLst>
              <a:ext uri="{FF2B5EF4-FFF2-40B4-BE49-F238E27FC236}">
                <a16:creationId xmlns:a16="http://schemas.microsoft.com/office/drawing/2014/main" id="{93F22B42-E893-9390-A362-E719E14D4826}"/>
              </a:ext>
            </a:extLst>
          </p:cNvPr>
          <p:cNvGrpSpPr/>
          <p:nvPr/>
        </p:nvGrpSpPr>
        <p:grpSpPr>
          <a:xfrm>
            <a:off x="4335645" y="5446169"/>
            <a:ext cx="3326092" cy="307777"/>
            <a:chOff x="3649990" y="1972312"/>
            <a:chExt cx="1130557" cy="271469"/>
          </a:xfrm>
        </p:grpSpPr>
        <p:cxnSp>
          <p:nvCxnSpPr>
            <p:cNvPr id="50" name="Straight Arrow Connector 49">
              <a:extLst>
                <a:ext uri="{FF2B5EF4-FFF2-40B4-BE49-F238E27FC236}">
                  <a16:creationId xmlns:a16="http://schemas.microsoft.com/office/drawing/2014/main" id="{9607F638-0E68-C895-2CE9-C061747068F3}"/>
                </a:ext>
              </a:extLst>
            </p:cNvPr>
            <p:cNvCxnSpPr/>
            <p:nvPr/>
          </p:nvCxnSpPr>
          <p:spPr>
            <a:xfrm>
              <a:off x="4151744" y="2133599"/>
              <a:ext cx="628803" cy="0"/>
            </a:xfrm>
            <a:prstGeom prst="straightConnector1">
              <a:avLst/>
            </a:prstGeom>
            <a:noFill/>
            <a:ln w="9525" cap="flat" cmpd="sng" algn="ctr">
              <a:solidFill>
                <a:sysClr val="windowText" lastClr="000000"/>
              </a:solidFill>
              <a:prstDash val="solid"/>
              <a:tailEnd type="triangle"/>
            </a:ln>
            <a:effectLst/>
          </p:spPr>
        </p:cxnSp>
        <p:sp>
          <p:nvSpPr>
            <p:cNvPr id="51" name="TextBox 50">
              <a:extLst>
                <a:ext uri="{FF2B5EF4-FFF2-40B4-BE49-F238E27FC236}">
                  <a16:creationId xmlns:a16="http://schemas.microsoft.com/office/drawing/2014/main" id="{1E19A835-BBF2-78A3-A1AE-818EED0849C0}"/>
                </a:ext>
              </a:extLst>
            </p:cNvPr>
            <p:cNvSpPr txBox="1"/>
            <p:nvPr/>
          </p:nvSpPr>
          <p:spPr>
            <a:xfrm>
              <a:off x="3649990" y="1972312"/>
              <a:ext cx="1073775" cy="271469"/>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Não há revisão regular dos relatórios</a:t>
              </a:r>
            </a:p>
          </p:txBody>
        </p:sp>
      </p:grpSp>
      <p:grpSp>
        <p:nvGrpSpPr>
          <p:cNvPr id="161" name="Group 160">
            <a:extLst>
              <a:ext uri="{FF2B5EF4-FFF2-40B4-BE49-F238E27FC236}">
                <a16:creationId xmlns:a16="http://schemas.microsoft.com/office/drawing/2014/main" id="{243C845B-DD94-4582-60EA-91797DD6A221}"/>
              </a:ext>
            </a:extLst>
          </p:cNvPr>
          <p:cNvGrpSpPr/>
          <p:nvPr/>
        </p:nvGrpSpPr>
        <p:grpSpPr>
          <a:xfrm>
            <a:off x="304798" y="4329515"/>
            <a:ext cx="4362583" cy="1315534"/>
            <a:chOff x="346461" y="4329118"/>
            <a:chExt cx="4362583" cy="1315534"/>
          </a:xfrm>
        </p:grpSpPr>
        <p:grpSp>
          <p:nvGrpSpPr>
            <p:cNvPr id="31" name="Group 30">
              <a:extLst>
                <a:ext uri="{FF2B5EF4-FFF2-40B4-BE49-F238E27FC236}">
                  <a16:creationId xmlns:a16="http://schemas.microsoft.com/office/drawing/2014/main" id="{E42F7A8A-3C83-01F8-8B60-7C1FF3EE6517}"/>
                </a:ext>
              </a:extLst>
            </p:cNvPr>
            <p:cNvGrpSpPr/>
            <p:nvPr/>
          </p:nvGrpSpPr>
          <p:grpSpPr>
            <a:xfrm>
              <a:off x="1448773" y="4329118"/>
              <a:ext cx="3260271" cy="307777"/>
              <a:chOff x="3343495" y="1940377"/>
              <a:chExt cx="1437052" cy="307777"/>
            </a:xfrm>
          </p:grpSpPr>
          <p:cxnSp>
            <p:nvCxnSpPr>
              <p:cNvPr id="80" name="Straight Arrow Connector 79">
                <a:extLst>
                  <a:ext uri="{FF2B5EF4-FFF2-40B4-BE49-F238E27FC236}">
                    <a16:creationId xmlns:a16="http://schemas.microsoft.com/office/drawing/2014/main" id="{A5C3AEA7-3799-236E-3DFA-831C83E6C592}"/>
                  </a:ext>
                </a:extLst>
              </p:cNvPr>
              <p:cNvCxnSpPr/>
              <p:nvPr/>
            </p:nvCxnSpPr>
            <p:spPr>
              <a:xfrm>
                <a:off x="4151744" y="2133599"/>
                <a:ext cx="628803" cy="0"/>
              </a:xfrm>
              <a:prstGeom prst="straightConnector1">
                <a:avLst/>
              </a:prstGeom>
              <a:noFill/>
              <a:ln w="9525" cap="flat" cmpd="sng" algn="ctr">
                <a:solidFill>
                  <a:sysClr val="windowText" lastClr="000000"/>
                </a:solidFill>
                <a:prstDash val="solid"/>
                <a:tailEnd type="triangle"/>
              </a:ln>
              <a:effectLst/>
            </p:spPr>
          </p:cxnSp>
          <p:sp>
            <p:nvSpPr>
              <p:cNvPr id="88" name="TextBox 87">
                <a:extLst>
                  <a:ext uri="{FF2B5EF4-FFF2-40B4-BE49-F238E27FC236}">
                    <a16:creationId xmlns:a16="http://schemas.microsoft.com/office/drawing/2014/main" id="{B8F6DC81-5133-E3FA-2609-DD84B0BF5D6C}"/>
                  </a:ext>
                </a:extLst>
              </p:cNvPr>
              <p:cNvSpPr txBox="1"/>
              <p:nvPr/>
            </p:nvSpPr>
            <p:spPr>
              <a:xfrm>
                <a:off x="3343495" y="1940377"/>
                <a:ext cx="1225933" cy="307777"/>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Diagnóstico incorreto de casos humanos</a:t>
                </a:r>
              </a:p>
            </p:txBody>
          </p:sp>
        </p:grpSp>
        <p:grpSp>
          <p:nvGrpSpPr>
            <p:cNvPr id="32" name="Group 31">
              <a:extLst>
                <a:ext uri="{FF2B5EF4-FFF2-40B4-BE49-F238E27FC236}">
                  <a16:creationId xmlns:a16="http://schemas.microsoft.com/office/drawing/2014/main" id="{F625E23D-8C83-BC65-205C-C8D544F3B38C}"/>
                </a:ext>
              </a:extLst>
            </p:cNvPr>
            <p:cNvGrpSpPr/>
            <p:nvPr/>
          </p:nvGrpSpPr>
          <p:grpSpPr>
            <a:xfrm>
              <a:off x="1145113" y="5336875"/>
              <a:ext cx="3118819" cy="307777"/>
              <a:chOff x="3237151" y="2084080"/>
              <a:chExt cx="1515064" cy="468902"/>
            </a:xfrm>
          </p:grpSpPr>
          <p:cxnSp>
            <p:nvCxnSpPr>
              <p:cNvPr id="78" name="Straight Arrow Connector 77">
                <a:extLst>
                  <a:ext uri="{FF2B5EF4-FFF2-40B4-BE49-F238E27FC236}">
                    <a16:creationId xmlns:a16="http://schemas.microsoft.com/office/drawing/2014/main" id="{02279D6B-34DA-47CF-DA2C-17171B4A0AC1}"/>
                  </a:ext>
                </a:extLst>
              </p:cNvPr>
              <p:cNvCxnSpPr/>
              <p:nvPr/>
            </p:nvCxnSpPr>
            <p:spPr>
              <a:xfrm>
                <a:off x="4123412" y="2332929"/>
                <a:ext cx="628803" cy="0"/>
              </a:xfrm>
              <a:prstGeom prst="straightConnector1">
                <a:avLst/>
              </a:prstGeom>
              <a:noFill/>
              <a:ln w="9525" cap="flat" cmpd="sng" algn="ctr">
                <a:solidFill>
                  <a:sysClr val="windowText" lastClr="000000"/>
                </a:solidFill>
                <a:prstDash val="solid"/>
                <a:tailEnd type="triangle"/>
              </a:ln>
              <a:effectLst/>
            </p:spPr>
          </p:cxnSp>
          <p:sp>
            <p:nvSpPr>
              <p:cNvPr id="79" name="TextBox 78">
                <a:extLst>
                  <a:ext uri="{FF2B5EF4-FFF2-40B4-BE49-F238E27FC236}">
                    <a16:creationId xmlns:a16="http://schemas.microsoft.com/office/drawing/2014/main" id="{731CE06B-34F0-834D-1196-D3E9B69ADE8F}"/>
                  </a:ext>
                </a:extLst>
              </p:cNvPr>
              <p:cNvSpPr txBox="1"/>
              <p:nvPr/>
            </p:nvSpPr>
            <p:spPr>
              <a:xfrm>
                <a:off x="3237151" y="2084080"/>
                <a:ext cx="1406629" cy="468902"/>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Ausência de análises laboratoriais</a:t>
                </a:r>
              </a:p>
            </p:txBody>
          </p:sp>
        </p:grpSp>
        <p:grpSp>
          <p:nvGrpSpPr>
            <p:cNvPr id="36" name="Group 35">
              <a:extLst>
                <a:ext uri="{FF2B5EF4-FFF2-40B4-BE49-F238E27FC236}">
                  <a16:creationId xmlns:a16="http://schemas.microsoft.com/office/drawing/2014/main" id="{57B05DAF-6010-0DF8-37C9-8AA913341C61}"/>
                </a:ext>
              </a:extLst>
            </p:cNvPr>
            <p:cNvGrpSpPr/>
            <p:nvPr/>
          </p:nvGrpSpPr>
          <p:grpSpPr>
            <a:xfrm>
              <a:off x="346461" y="4979410"/>
              <a:ext cx="4056859" cy="307777"/>
              <a:chOff x="3274349" y="2011007"/>
              <a:chExt cx="1498111" cy="271469"/>
            </a:xfrm>
          </p:grpSpPr>
          <p:cxnSp>
            <p:nvCxnSpPr>
              <p:cNvPr id="70" name="Straight Arrow Connector 69">
                <a:extLst>
                  <a:ext uri="{FF2B5EF4-FFF2-40B4-BE49-F238E27FC236}">
                    <a16:creationId xmlns:a16="http://schemas.microsoft.com/office/drawing/2014/main" id="{470FFC89-9E31-3CD8-CC9D-027D8FEC7197}"/>
                  </a:ext>
                </a:extLst>
              </p:cNvPr>
              <p:cNvCxnSpPr/>
              <p:nvPr/>
            </p:nvCxnSpPr>
            <p:spPr>
              <a:xfrm>
                <a:off x="4143657" y="2171757"/>
                <a:ext cx="628803" cy="0"/>
              </a:xfrm>
              <a:prstGeom prst="straightConnector1">
                <a:avLst/>
              </a:prstGeom>
              <a:noFill/>
              <a:ln w="9525" cap="flat" cmpd="sng" algn="ctr">
                <a:solidFill>
                  <a:sysClr val="windowText" lastClr="000000"/>
                </a:solidFill>
                <a:prstDash val="solid"/>
                <a:tailEnd type="triangle"/>
              </a:ln>
              <a:effectLst/>
            </p:spPr>
          </p:cxnSp>
          <p:sp>
            <p:nvSpPr>
              <p:cNvPr id="71" name="TextBox 70">
                <a:extLst>
                  <a:ext uri="{FF2B5EF4-FFF2-40B4-BE49-F238E27FC236}">
                    <a16:creationId xmlns:a16="http://schemas.microsoft.com/office/drawing/2014/main" id="{65FBFE46-A2D8-DE88-747E-9D28C78FC975}"/>
                  </a:ext>
                </a:extLst>
              </p:cNvPr>
              <p:cNvSpPr txBox="1"/>
              <p:nvPr/>
            </p:nvSpPr>
            <p:spPr>
              <a:xfrm>
                <a:off x="3274349" y="2011007"/>
                <a:ext cx="1359907" cy="271469"/>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Relatórios deficientes por parte dos médicos</a:t>
                </a:r>
              </a:p>
            </p:txBody>
          </p:sp>
        </p:grpSp>
        <p:grpSp>
          <p:nvGrpSpPr>
            <p:cNvPr id="47" name="Group 46">
              <a:extLst>
                <a:ext uri="{FF2B5EF4-FFF2-40B4-BE49-F238E27FC236}">
                  <a16:creationId xmlns:a16="http://schemas.microsoft.com/office/drawing/2014/main" id="{117A04F3-AE69-F803-3806-8B0FA654EB0A}"/>
                </a:ext>
              </a:extLst>
            </p:cNvPr>
            <p:cNvGrpSpPr/>
            <p:nvPr/>
          </p:nvGrpSpPr>
          <p:grpSpPr>
            <a:xfrm>
              <a:off x="346461" y="4638444"/>
              <a:ext cx="4212085" cy="307777"/>
              <a:chOff x="3294636" y="1962149"/>
              <a:chExt cx="1489761" cy="468696"/>
            </a:xfrm>
          </p:grpSpPr>
          <p:cxnSp>
            <p:nvCxnSpPr>
              <p:cNvPr id="48" name="Straight Arrow Connector 47">
                <a:extLst>
                  <a:ext uri="{FF2B5EF4-FFF2-40B4-BE49-F238E27FC236}">
                    <a16:creationId xmlns:a16="http://schemas.microsoft.com/office/drawing/2014/main" id="{09576D9E-D943-FB9B-9DAC-A95E44F152B1}"/>
                  </a:ext>
                </a:extLst>
              </p:cNvPr>
              <p:cNvCxnSpPr/>
              <p:nvPr/>
            </p:nvCxnSpPr>
            <p:spPr>
              <a:xfrm>
                <a:off x="4155594" y="2233064"/>
                <a:ext cx="628803" cy="0"/>
              </a:xfrm>
              <a:prstGeom prst="straightConnector1">
                <a:avLst/>
              </a:prstGeom>
              <a:noFill/>
              <a:ln w="9525" cap="flat" cmpd="sng" algn="ctr">
                <a:solidFill>
                  <a:sysClr val="windowText" lastClr="000000"/>
                </a:solidFill>
                <a:prstDash val="solid"/>
                <a:tailEnd type="triangle"/>
              </a:ln>
              <a:effectLst/>
            </p:spPr>
          </p:cxnSp>
          <p:sp>
            <p:nvSpPr>
              <p:cNvPr id="49" name="TextBox 48">
                <a:extLst>
                  <a:ext uri="{FF2B5EF4-FFF2-40B4-BE49-F238E27FC236}">
                    <a16:creationId xmlns:a16="http://schemas.microsoft.com/office/drawing/2014/main" id="{D06920BE-F27D-F18E-4369-E8ED056ECA8B}"/>
                  </a:ext>
                </a:extLst>
              </p:cNvPr>
              <p:cNvSpPr txBox="1"/>
              <p:nvPr/>
            </p:nvSpPr>
            <p:spPr>
              <a:xfrm>
                <a:off x="3294636" y="1962149"/>
                <a:ext cx="1337201" cy="468696"/>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err="1">
                    <a:solidFill>
                      <a:prstClr val="black"/>
                    </a:solidFill>
                  </a:rPr>
                  <a:t>Deficiência</a:t>
                </a:r>
                <a:r>
                  <a:rPr lang="en-US" sz="1400" kern="0" dirty="0">
                    <a:solidFill>
                      <a:prstClr val="black"/>
                    </a:solidFill>
                  </a:rPr>
                  <a:t> no </a:t>
                </a:r>
                <a:r>
                  <a:rPr lang="en-US" sz="1400" kern="0" dirty="0" err="1">
                    <a:solidFill>
                      <a:prstClr val="black"/>
                    </a:solidFill>
                  </a:rPr>
                  <a:t>acesso</a:t>
                </a:r>
                <a:r>
                  <a:rPr lang="en-US" sz="1400" kern="0" dirty="0">
                    <a:solidFill>
                      <a:prstClr val="black"/>
                    </a:solidFill>
                  </a:rPr>
                  <a:t> </a:t>
                </a:r>
                <a:r>
                  <a:rPr lang="en-US" sz="1400" kern="0" dirty="0" err="1">
                    <a:solidFill>
                      <a:prstClr val="black"/>
                    </a:solidFill>
                  </a:rPr>
                  <a:t>aos</a:t>
                </a:r>
                <a:r>
                  <a:rPr lang="en-US" sz="1400" kern="0" dirty="0">
                    <a:solidFill>
                      <a:prstClr val="black"/>
                    </a:solidFill>
                  </a:rPr>
                  <a:t> cuidados de saúde</a:t>
                </a:r>
              </a:p>
            </p:txBody>
          </p:sp>
        </p:grpSp>
      </p:grpSp>
      <p:sp>
        <p:nvSpPr>
          <p:cNvPr id="3" name="Rectangle 2">
            <a:extLst>
              <a:ext uri="{FF2B5EF4-FFF2-40B4-BE49-F238E27FC236}">
                <a16:creationId xmlns:a16="http://schemas.microsoft.com/office/drawing/2014/main" id="{D60A619A-DAE5-2E30-3B70-84686F4C38F3}"/>
              </a:ext>
            </a:extLst>
          </p:cNvPr>
          <p:cNvSpPr/>
          <p:nvPr/>
        </p:nvSpPr>
        <p:spPr>
          <a:xfrm>
            <a:off x="1719996" y="1578114"/>
            <a:ext cx="2210447" cy="707886"/>
          </a:xfrm>
          <a:prstGeom prst="rect">
            <a:avLst/>
          </a:prstGeom>
        </p:spPr>
        <p:txBody>
          <a:bodyPr wrap="square">
            <a:spAutoFit/>
          </a:bodyPr>
          <a:lstStyle/>
          <a:p>
            <a:pPr algn="ctr">
              <a:defRPr/>
            </a:pPr>
            <a:r>
              <a:rPr lang="en-US" sz="2000" b="1" kern="0" dirty="0">
                <a:solidFill>
                  <a:srgbClr val="00953A"/>
                </a:solidFill>
              </a:rPr>
              <a:t>Ambiente/</a:t>
            </a:r>
          </a:p>
          <a:p>
            <a:pPr algn="ctr">
              <a:defRPr/>
            </a:pPr>
            <a:r>
              <a:rPr lang="en-US" sz="2000" b="1" kern="0" dirty="0">
                <a:solidFill>
                  <a:srgbClr val="00953A"/>
                </a:solidFill>
              </a:rPr>
              <a:t>animal</a:t>
            </a:r>
          </a:p>
        </p:txBody>
      </p:sp>
      <p:sp>
        <p:nvSpPr>
          <p:cNvPr id="2" name="Title 1">
            <a:extLst>
              <a:ext uri="{FF2B5EF4-FFF2-40B4-BE49-F238E27FC236}">
                <a16:creationId xmlns:a16="http://schemas.microsoft.com/office/drawing/2014/main" id="{029D0EAF-5272-6606-B0FA-D7ECB98D647E}"/>
              </a:ext>
            </a:extLst>
          </p:cNvPr>
          <p:cNvSpPr>
            <a:spLocks noGrp="1"/>
          </p:cNvSpPr>
          <p:nvPr>
            <p:ph type="title"/>
          </p:nvPr>
        </p:nvSpPr>
        <p:spPr/>
        <p:txBody>
          <a:bodyPr/>
          <a:lstStyle/>
          <a:p>
            <a:r>
              <a:rPr lang="en-US" dirty="0" err="1"/>
              <a:t>Diagrama</a:t>
            </a:r>
            <a:r>
              <a:rPr lang="en-US" dirty="0"/>
              <a:t> de </a:t>
            </a:r>
            <a:r>
              <a:rPr lang="en-US" dirty="0" err="1"/>
              <a:t>Espinha</a:t>
            </a:r>
            <a:r>
              <a:rPr lang="en-US" dirty="0"/>
              <a:t> de </a:t>
            </a:r>
            <a:r>
              <a:rPr lang="en-US" dirty="0" err="1"/>
              <a:t>peixe</a:t>
            </a:r>
            <a:r>
              <a:rPr lang="en-US" dirty="0"/>
              <a:t>: </a:t>
            </a:r>
            <a:br>
              <a:rPr lang="en-US" dirty="0"/>
            </a:br>
            <a:r>
              <a:rPr lang="en-US" dirty="0" err="1"/>
              <a:t>Surtos</a:t>
            </a:r>
            <a:r>
              <a:rPr lang="en-US" dirty="0"/>
              <a:t> </a:t>
            </a:r>
            <a:r>
              <a:rPr lang="en-US" dirty="0" err="1"/>
              <a:t>recorrentes</a:t>
            </a:r>
            <a:r>
              <a:rPr lang="en-US" dirty="0"/>
              <a:t> de </a:t>
            </a:r>
            <a:r>
              <a:rPr lang="en-US" dirty="0" err="1"/>
              <a:t>Antraz</a:t>
            </a:r>
            <a:r>
              <a:rPr lang="en-US" dirty="0"/>
              <a:t> (2/2)</a:t>
            </a:r>
            <a:br>
              <a:rPr lang="en-US" dirty="0"/>
            </a:br>
            <a:endParaRPr lang="pt-BR" dirty="0"/>
          </a:p>
        </p:txBody>
      </p:sp>
    </p:spTree>
    <p:extLst>
      <p:ext uri="{BB962C8B-B14F-4D97-AF65-F5344CB8AC3E}">
        <p14:creationId xmlns:p14="http://schemas.microsoft.com/office/powerpoint/2010/main" val="3497770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5"/>
          <p:cNvSpPr>
            <a:spLocks noGrp="1"/>
          </p:cNvSpPr>
          <p:nvPr>
            <p:ph sz="half" idx="2"/>
          </p:nvPr>
        </p:nvSpPr>
        <p:spPr/>
        <p:txBody>
          <a:bodyPr/>
          <a:lstStyle/>
          <a:p>
            <a:pPr marL="0" indent="0">
              <a:buNone/>
              <a:tabLst>
                <a:tab pos="342900" algn="l"/>
              </a:tabLst>
            </a:pPr>
            <a:r>
              <a:rPr lang="en-US" dirty="0"/>
              <a:t>Atribuir a cada causa a classificação de totalmente, parcialmente ou </a:t>
            </a:r>
            <a:r>
              <a:rPr lang="en-US" dirty="0" err="1"/>
              <a:t>não</a:t>
            </a:r>
            <a:r>
              <a:rPr lang="en-US" dirty="0"/>
              <a:t> </a:t>
            </a:r>
            <a:r>
              <a:rPr lang="en-US" dirty="0" err="1"/>
              <a:t>está</a:t>
            </a:r>
            <a:r>
              <a:rPr lang="en-US" dirty="0"/>
              <a:t> sob o </a:t>
            </a:r>
            <a:r>
              <a:rPr lang="en-US" dirty="0" err="1"/>
              <a:t>seu</a:t>
            </a:r>
            <a:r>
              <a:rPr lang="en-US" dirty="0"/>
              <a:t> </a:t>
            </a:r>
            <a:r>
              <a:rPr lang="en-US" dirty="0" err="1"/>
              <a:t>controle</a:t>
            </a:r>
            <a:endParaRPr lang="en-US" dirty="0"/>
          </a:p>
        </p:txBody>
      </p:sp>
      <p:sp>
        <p:nvSpPr>
          <p:cNvPr id="2" name="Title 1">
            <a:extLst>
              <a:ext uri="{FF2B5EF4-FFF2-40B4-BE49-F238E27FC236}">
                <a16:creationId xmlns:a16="http://schemas.microsoft.com/office/drawing/2014/main" id="{CA9F2DF8-86AA-4257-8DBF-A1AA00E7E13C}"/>
              </a:ext>
            </a:extLst>
          </p:cNvPr>
          <p:cNvSpPr>
            <a:spLocks noGrp="1"/>
          </p:cNvSpPr>
          <p:nvPr>
            <p:ph type="title"/>
          </p:nvPr>
        </p:nvSpPr>
        <p:spPr/>
        <p:txBody>
          <a:bodyPr/>
          <a:lstStyle/>
          <a:p>
            <a:r>
              <a:rPr lang="en-US" dirty="0"/>
              <a:t>Classificar o grau de </a:t>
            </a:r>
            <a:r>
              <a:rPr lang="en-US" dirty="0" err="1"/>
              <a:t>controle</a:t>
            </a:r>
            <a:r>
              <a:rPr lang="en-US" dirty="0"/>
              <a:t>: Método TPN</a:t>
            </a:r>
          </a:p>
        </p:txBody>
      </p:sp>
      <p:graphicFrame>
        <p:nvGraphicFramePr>
          <p:cNvPr id="10" name="Table 9"/>
          <p:cNvGraphicFramePr>
            <a:graphicFrameLocks noGrp="1"/>
          </p:cNvGraphicFramePr>
          <p:nvPr>
            <p:extLst>
              <p:ext uri="{D42A27DB-BD31-4B8C-83A1-F6EECF244321}">
                <p14:modId xmlns:p14="http://schemas.microsoft.com/office/powerpoint/2010/main" val="3294538570"/>
              </p:ext>
            </p:extLst>
          </p:nvPr>
        </p:nvGraphicFramePr>
        <p:xfrm>
          <a:off x="1143000" y="2590800"/>
          <a:ext cx="10058400" cy="2103120"/>
        </p:xfrm>
        <a:graphic>
          <a:graphicData uri="http://schemas.openxmlformats.org/drawingml/2006/table">
            <a:tbl>
              <a:tblPr firstRow="1" bandRow="1"/>
              <a:tblGrid>
                <a:gridCol w="1383030">
                  <a:extLst>
                    <a:ext uri="{9D8B030D-6E8A-4147-A177-3AD203B41FA5}">
                      <a16:colId xmlns:a16="http://schemas.microsoft.com/office/drawing/2014/main" val="20000"/>
                    </a:ext>
                  </a:extLst>
                </a:gridCol>
                <a:gridCol w="8675370">
                  <a:extLst>
                    <a:ext uri="{9D8B030D-6E8A-4147-A177-3AD203B41FA5}">
                      <a16:colId xmlns:a16="http://schemas.microsoft.com/office/drawing/2014/main" val="20001"/>
                    </a:ext>
                  </a:extLst>
                </a:gridCol>
              </a:tblGrid>
              <a:tr h="0">
                <a:tc>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algn="ctr"/>
                      <a:r>
                        <a:rPr lang="en-US" sz="4000" dirty="0">
                          <a:solidFill>
                            <a:srgbClr val="00953A"/>
                          </a:solidFill>
                          <a:latin typeface="Arial" panose="020B0604020202020204" pitchFamily="34" charset="0"/>
                          <a:cs typeface="Arial" panose="020B0604020202020204" pitchFamily="34" charset="0"/>
                        </a:rPr>
                        <a:t>T</a:t>
                      </a: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800" dirty="0">
                          <a:solidFill>
                            <a:schemeClr val="tx1"/>
                          </a:solidFill>
                          <a:latin typeface="Arial" panose="020B0604020202020204" pitchFamily="34" charset="0"/>
                          <a:cs typeface="Arial" panose="020B0604020202020204" pitchFamily="34" charset="0"/>
                        </a:rPr>
                        <a:t>Está totalmente </a:t>
                      </a:r>
                      <a:r>
                        <a:rPr lang="en-US" sz="2800" b="0" dirty="0">
                          <a:solidFill>
                            <a:schemeClr val="tx1"/>
                          </a:solidFill>
                          <a:latin typeface="Arial" panose="020B0604020202020204" pitchFamily="34" charset="0"/>
                          <a:cs typeface="Arial" panose="020B0604020202020204" pitchFamily="34" charset="0"/>
                        </a:rPr>
                        <a:t>sob o </a:t>
                      </a:r>
                      <a:r>
                        <a:rPr lang="en-US" sz="2800" b="0" dirty="0" err="1">
                          <a:solidFill>
                            <a:schemeClr val="tx1"/>
                          </a:solidFill>
                          <a:latin typeface="Arial" panose="020B0604020202020204" pitchFamily="34" charset="0"/>
                          <a:cs typeface="Arial" panose="020B0604020202020204" pitchFamily="34" charset="0"/>
                        </a:rPr>
                        <a:t>seu</a:t>
                      </a:r>
                      <a:r>
                        <a:rPr lang="en-US" sz="2800" b="0" dirty="0">
                          <a:solidFill>
                            <a:schemeClr val="tx1"/>
                          </a:solidFill>
                          <a:latin typeface="Arial" panose="020B0604020202020204" pitchFamily="34" charset="0"/>
                          <a:cs typeface="Arial" panose="020B0604020202020204" pitchFamily="34" charset="0"/>
                        </a:rPr>
                        <a:t> </a:t>
                      </a:r>
                      <a:r>
                        <a:rPr lang="en-US" sz="2800" b="0" dirty="0" err="1">
                          <a:solidFill>
                            <a:schemeClr val="tx1"/>
                          </a:solidFill>
                          <a:latin typeface="Arial" panose="020B0604020202020204" pitchFamily="34" charset="0"/>
                          <a:cs typeface="Arial" panose="020B0604020202020204" pitchFamily="34" charset="0"/>
                        </a:rPr>
                        <a:t>controle</a:t>
                      </a:r>
                      <a:r>
                        <a:rPr lang="en-US" sz="2800" b="0" dirty="0">
                          <a:solidFill>
                            <a:schemeClr val="tx1"/>
                          </a:solidFill>
                          <a:latin typeface="Arial" panose="020B0604020202020204" pitchFamily="34" charset="0"/>
                          <a:cs typeface="Arial" panose="020B0604020202020204" pitchFamily="34" charset="0"/>
                        </a:rPr>
                        <a:t> para melhorar </a:t>
                      </a: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7084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US" sz="4000" b="1" dirty="0">
                          <a:solidFill>
                            <a:srgbClr val="F7941D"/>
                          </a:solidFill>
                          <a:latin typeface="Arial" panose="020B0604020202020204" pitchFamily="34" charset="0"/>
                          <a:cs typeface="Arial" panose="020B0604020202020204" pitchFamily="34" charset="0"/>
                        </a:rPr>
                        <a:t>P</a:t>
                      </a: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kumimoji="0" lang="en-US" sz="2800" b="1" kern="1200" dirty="0">
                          <a:solidFill>
                            <a:schemeClr val="tx1"/>
                          </a:solidFill>
                          <a:latin typeface="Arial" panose="020B0604020202020204" pitchFamily="34" charset="0"/>
                          <a:ea typeface="+mn-ea"/>
                          <a:cs typeface="Arial" panose="020B0604020202020204" pitchFamily="34" charset="0"/>
                        </a:rPr>
                        <a:t>Parcialmente </a:t>
                      </a:r>
                      <a:r>
                        <a:rPr kumimoji="0" lang="en-US" sz="2800" b="0" kern="1200" dirty="0">
                          <a:solidFill>
                            <a:schemeClr val="tx1"/>
                          </a:solidFill>
                          <a:latin typeface="Arial" panose="020B0604020202020204" pitchFamily="34" charset="0"/>
                          <a:ea typeface="+mn-ea"/>
                          <a:cs typeface="Arial" panose="020B0604020202020204" pitchFamily="34" charset="0"/>
                        </a:rPr>
                        <a:t>sob o </a:t>
                      </a:r>
                      <a:r>
                        <a:rPr kumimoji="0" lang="en-US" sz="2800" b="0" kern="1200" dirty="0" err="1">
                          <a:solidFill>
                            <a:schemeClr val="tx1"/>
                          </a:solidFill>
                          <a:latin typeface="Arial" panose="020B0604020202020204" pitchFamily="34" charset="0"/>
                          <a:ea typeface="+mn-ea"/>
                          <a:cs typeface="Arial" panose="020B0604020202020204" pitchFamily="34" charset="0"/>
                        </a:rPr>
                        <a:t>seu</a:t>
                      </a:r>
                      <a:r>
                        <a:rPr kumimoji="0" lang="en-US" sz="2800" b="0" kern="1200" dirty="0">
                          <a:solidFill>
                            <a:schemeClr val="tx1"/>
                          </a:solidFill>
                          <a:latin typeface="Arial" panose="020B0604020202020204" pitchFamily="34" charset="0"/>
                          <a:ea typeface="+mn-ea"/>
                          <a:cs typeface="Arial" panose="020B0604020202020204" pitchFamily="34" charset="0"/>
                        </a:rPr>
                        <a:t> </a:t>
                      </a:r>
                      <a:r>
                        <a:rPr kumimoji="0" lang="en-US" sz="2800" b="0" kern="1200" dirty="0" err="1">
                          <a:solidFill>
                            <a:schemeClr val="tx1"/>
                          </a:solidFill>
                          <a:latin typeface="Arial" panose="020B0604020202020204" pitchFamily="34" charset="0"/>
                          <a:ea typeface="+mn-ea"/>
                          <a:cs typeface="Arial" panose="020B0604020202020204" pitchFamily="34" charset="0"/>
                        </a:rPr>
                        <a:t>controle</a:t>
                      </a:r>
                      <a:r>
                        <a:rPr kumimoji="0" lang="en-US" sz="2800" b="0" kern="1200" dirty="0">
                          <a:solidFill>
                            <a:schemeClr val="tx1"/>
                          </a:solidFill>
                          <a:latin typeface="Arial" panose="020B0604020202020204" pitchFamily="34" charset="0"/>
                          <a:ea typeface="+mn-ea"/>
                          <a:cs typeface="Arial" panose="020B0604020202020204" pitchFamily="34" charset="0"/>
                        </a:rPr>
                        <a:t> para melhorar</a:t>
                      </a: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7084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US" sz="4000" b="1" dirty="0">
                          <a:solidFill>
                            <a:srgbClr val="C00000"/>
                          </a:solidFill>
                          <a:latin typeface="Arial" panose="020B0604020202020204" pitchFamily="34" charset="0"/>
                          <a:cs typeface="Arial" panose="020B0604020202020204" pitchFamily="34" charset="0"/>
                        </a:rPr>
                        <a:t>N</a:t>
                      </a: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kumimoji="0" lang="en-US" sz="2800" b="1" kern="1200" dirty="0">
                          <a:solidFill>
                            <a:schemeClr val="tx1"/>
                          </a:solidFill>
                          <a:latin typeface="Arial" panose="020B0604020202020204" pitchFamily="34" charset="0"/>
                          <a:ea typeface="+mn-ea"/>
                          <a:cs typeface="Arial" panose="020B0604020202020204" pitchFamily="34" charset="0"/>
                        </a:rPr>
                        <a:t>Não está sob </a:t>
                      </a:r>
                      <a:r>
                        <a:rPr kumimoji="0" lang="en-US" sz="2800" b="0" kern="1200" dirty="0">
                          <a:solidFill>
                            <a:schemeClr val="tx1"/>
                          </a:solidFill>
                          <a:latin typeface="Arial" panose="020B0604020202020204" pitchFamily="34" charset="0"/>
                          <a:ea typeface="+mn-ea"/>
                          <a:cs typeface="Arial" panose="020B0604020202020204" pitchFamily="34" charset="0"/>
                        </a:rPr>
                        <a:t>o </a:t>
                      </a:r>
                      <a:r>
                        <a:rPr kumimoji="0" lang="en-US" sz="2800" b="0" kern="1200" dirty="0" err="1">
                          <a:solidFill>
                            <a:schemeClr val="tx1"/>
                          </a:solidFill>
                          <a:latin typeface="Arial" panose="020B0604020202020204" pitchFamily="34" charset="0"/>
                          <a:ea typeface="+mn-ea"/>
                          <a:cs typeface="Arial" panose="020B0604020202020204" pitchFamily="34" charset="0"/>
                        </a:rPr>
                        <a:t>seu</a:t>
                      </a:r>
                      <a:r>
                        <a:rPr kumimoji="0" lang="en-US" sz="2800" b="0" kern="1200" dirty="0">
                          <a:solidFill>
                            <a:schemeClr val="tx1"/>
                          </a:solidFill>
                          <a:latin typeface="Arial" panose="020B0604020202020204" pitchFamily="34" charset="0"/>
                          <a:ea typeface="+mn-ea"/>
                          <a:cs typeface="Arial" panose="020B0604020202020204" pitchFamily="34" charset="0"/>
                        </a:rPr>
                        <a:t> </a:t>
                      </a:r>
                      <a:r>
                        <a:rPr kumimoji="0" lang="en-US" sz="2800" b="0" kern="1200" dirty="0" err="1">
                          <a:solidFill>
                            <a:schemeClr val="tx1"/>
                          </a:solidFill>
                          <a:latin typeface="Arial" panose="020B0604020202020204" pitchFamily="34" charset="0"/>
                          <a:ea typeface="+mn-ea"/>
                          <a:cs typeface="Arial" panose="020B0604020202020204" pitchFamily="34" charset="0"/>
                        </a:rPr>
                        <a:t>controle</a:t>
                      </a:r>
                      <a:r>
                        <a:rPr kumimoji="0" lang="en-US" sz="2800" b="0" kern="1200" dirty="0">
                          <a:solidFill>
                            <a:schemeClr val="tx1"/>
                          </a:solidFill>
                          <a:latin typeface="Arial" panose="020B0604020202020204" pitchFamily="34" charset="0"/>
                          <a:ea typeface="+mn-ea"/>
                          <a:cs typeface="Arial" panose="020B0604020202020204" pitchFamily="34" charset="0"/>
                        </a:rPr>
                        <a:t> para melhorar</a:t>
                      </a:r>
                    </a:p>
                  </a:txBody>
                  <a:tcPr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4" name="Text Placeholder 5">
            <a:extLst>
              <a:ext uri="{FF2B5EF4-FFF2-40B4-BE49-F238E27FC236}">
                <a16:creationId xmlns:a16="http://schemas.microsoft.com/office/drawing/2014/main" id="{A56CC64C-11A5-61E1-1EDD-902000C1EF74}"/>
              </a:ext>
            </a:extLst>
          </p:cNvPr>
          <p:cNvSpPr txBox="1">
            <a:spLocks/>
          </p:cNvSpPr>
          <p:nvPr/>
        </p:nvSpPr>
        <p:spPr>
          <a:xfrm>
            <a:off x="533400" y="5394382"/>
            <a:ext cx="11125200" cy="1143001"/>
          </a:xfrm>
          <a:prstGeom prst="rect">
            <a:avLst/>
          </a:prstGeom>
        </p:spPr>
        <p:txBody>
          <a:bodyPr/>
          <a:lstStyle>
            <a:lvl1pPr marL="228600" indent="-228600" algn="l" defTabSz="914400" rtl="0" eaLnBrk="1" latinLnBrk="0" hangingPunct="1">
              <a:lnSpc>
                <a:spcPct val="100000"/>
              </a:lnSpc>
              <a:spcBef>
                <a:spcPts val="500"/>
              </a:spcBef>
              <a:spcAft>
                <a:spcPts val="5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500"/>
              </a:spcAft>
              <a:buClr>
                <a:srgbClr val="109648"/>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tabLst>
                <a:tab pos="342900" algn="l"/>
              </a:tabLst>
            </a:pPr>
            <a:r>
              <a:rPr lang="en-US" dirty="0"/>
              <a:t>A atribuição de "</a:t>
            </a:r>
            <a:r>
              <a:rPr lang="en-US" b="1" dirty="0">
                <a:solidFill>
                  <a:srgbClr val="C00000"/>
                </a:solidFill>
              </a:rPr>
              <a:t>TPN</a:t>
            </a:r>
            <a:r>
              <a:rPr lang="en-US" dirty="0"/>
              <a:t>" será feita </a:t>
            </a:r>
            <a:r>
              <a:rPr lang="en-US" dirty="0" err="1"/>
              <a:t>na</a:t>
            </a:r>
            <a:r>
              <a:rPr lang="en-US" dirty="0"/>
              <a:t> </a:t>
            </a:r>
            <a:r>
              <a:rPr lang="en-US" dirty="0" err="1"/>
              <a:t>perspectiva</a:t>
            </a:r>
            <a:r>
              <a:rPr lang="en-US" dirty="0"/>
              <a:t> do chefe de projeto </a:t>
            </a:r>
          </a:p>
        </p:txBody>
      </p:sp>
    </p:spTree>
    <p:extLst>
      <p:ext uri="{BB962C8B-B14F-4D97-AF65-F5344CB8AC3E}">
        <p14:creationId xmlns:p14="http://schemas.microsoft.com/office/powerpoint/2010/main" val="22403709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4F84EF34-5823-8145-C2D7-F9EC6238C6C9}"/>
              </a:ext>
            </a:extLst>
          </p:cNvPr>
          <p:cNvGrpSpPr/>
          <p:nvPr/>
        </p:nvGrpSpPr>
        <p:grpSpPr>
          <a:xfrm>
            <a:off x="1234162" y="1524000"/>
            <a:ext cx="10043438" cy="5251437"/>
            <a:chOff x="1234162" y="1524000"/>
            <a:chExt cx="9227902" cy="5251437"/>
          </a:xfrm>
        </p:grpSpPr>
        <p:grpSp>
          <p:nvGrpSpPr>
            <p:cNvPr id="9" name="Group 8">
              <a:extLst>
                <a:ext uri="{FF2B5EF4-FFF2-40B4-BE49-F238E27FC236}">
                  <a16:creationId xmlns:a16="http://schemas.microsoft.com/office/drawing/2014/main" id="{CCBBBB2E-E207-EFFA-347E-D8E55E49D857}"/>
                </a:ext>
              </a:extLst>
            </p:cNvPr>
            <p:cNvGrpSpPr/>
            <p:nvPr/>
          </p:nvGrpSpPr>
          <p:grpSpPr>
            <a:xfrm>
              <a:off x="1234162" y="1524000"/>
              <a:ext cx="9227902" cy="5226755"/>
              <a:chOff x="-399399" y="1200324"/>
              <a:chExt cx="9227902" cy="5226755"/>
            </a:xfrm>
          </p:grpSpPr>
          <p:cxnSp>
            <p:nvCxnSpPr>
              <p:cNvPr id="15" name="Straight Arrow Connector 14">
                <a:extLst>
                  <a:ext uri="{FF2B5EF4-FFF2-40B4-BE49-F238E27FC236}">
                    <a16:creationId xmlns:a16="http://schemas.microsoft.com/office/drawing/2014/main" id="{5D92A896-192A-814E-7CAF-2CD5A97DFD90}"/>
                  </a:ext>
                </a:extLst>
              </p:cNvPr>
              <p:cNvCxnSpPr>
                <a:cxnSpLocks/>
              </p:cNvCxnSpPr>
              <p:nvPr/>
            </p:nvCxnSpPr>
            <p:spPr>
              <a:xfrm>
                <a:off x="-399399" y="3791124"/>
                <a:ext cx="7611047" cy="0"/>
              </a:xfrm>
              <a:prstGeom prst="straightConnector1">
                <a:avLst/>
              </a:prstGeom>
              <a:noFill/>
              <a:ln w="38100" cap="flat" cmpd="sng" algn="ctr">
                <a:solidFill>
                  <a:sysClr val="windowText" lastClr="000000"/>
                </a:solidFill>
                <a:prstDash val="solid"/>
                <a:tailEnd type="triangle"/>
              </a:ln>
              <a:effectLst/>
            </p:spPr>
          </p:cxnSp>
          <p:cxnSp>
            <p:nvCxnSpPr>
              <p:cNvPr id="16" name="Straight Arrow Connector 15">
                <a:extLst>
                  <a:ext uri="{FF2B5EF4-FFF2-40B4-BE49-F238E27FC236}">
                    <a16:creationId xmlns:a16="http://schemas.microsoft.com/office/drawing/2014/main" id="{896FD6C8-E749-E3F4-89BA-0F0174A317B1}"/>
                  </a:ext>
                </a:extLst>
              </p:cNvPr>
              <p:cNvCxnSpPr>
                <a:cxnSpLocks/>
              </p:cNvCxnSpPr>
              <p:nvPr/>
            </p:nvCxnSpPr>
            <p:spPr>
              <a:xfrm>
                <a:off x="5615631" y="1919658"/>
                <a:ext cx="1043725" cy="1805597"/>
              </a:xfrm>
              <a:prstGeom prst="straightConnector1">
                <a:avLst/>
              </a:prstGeom>
              <a:noFill/>
              <a:ln w="38100" cap="flat" cmpd="sng" algn="ctr">
                <a:solidFill>
                  <a:sysClr val="windowText" lastClr="000000"/>
                </a:solidFill>
                <a:prstDash val="solid"/>
                <a:tailEnd type="triangle"/>
              </a:ln>
              <a:effectLst/>
            </p:spPr>
          </p:cxnSp>
          <p:cxnSp>
            <p:nvCxnSpPr>
              <p:cNvPr id="17" name="Straight Arrow Connector 16">
                <a:extLst>
                  <a:ext uri="{FF2B5EF4-FFF2-40B4-BE49-F238E27FC236}">
                    <a16:creationId xmlns:a16="http://schemas.microsoft.com/office/drawing/2014/main" id="{D5F68E76-E7B7-F04C-F5A8-595EE82E602E}"/>
                  </a:ext>
                </a:extLst>
              </p:cNvPr>
              <p:cNvCxnSpPr/>
              <p:nvPr/>
            </p:nvCxnSpPr>
            <p:spPr>
              <a:xfrm flipV="1">
                <a:off x="5979875" y="3886200"/>
                <a:ext cx="725725" cy="1589527"/>
              </a:xfrm>
              <a:prstGeom prst="straightConnector1">
                <a:avLst/>
              </a:prstGeom>
              <a:noFill/>
              <a:ln w="38100" cap="flat" cmpd="sng" algn="ctr">
                <a:solidFill>
                  <a:sysClr val="windowText" lastClr="000000"/>
                </a:solidFill>
                <a:prstDash val="solid"/>
                <a:tailEnd type="triangle"/>
              </a:ln>
              <a:effectLst/>
            </p:spPr>
          </p:cxnSp>
          <p:cxnSp>
            <p:nvCxnSpPr>
              <p:cNvPr id="18" name="Straight Arrow Connector 17">
                <a:extLst>
                  <a:ext uri="{FF2B5EF4-FFF2-40B4-BE49-F238E27FC236}">
                    <a16:creationId xmlns:a16="http://schemas.microsoft.com/office/drawing/2014/main" id="{36FE964E-8775-FF47-CBED-9898E468E0D4}"/>
                  </a:ext>
                </a:extLst>
              </p:cNvPr>
              <p:cNvCxnSpPr>
                <a:cxnSpLocks/>
              </p:cNvCxnSpPr>
              <p:nvPr/>
            </p:nvCxnSpPr>
            <p:spPr>
              <a:xfrm flipV="1">
                <a:off x="2247329" y="3856994"/>
                <a:ext cx="731912" cy="1762930"/>
              </a:xfrm>
              <a:prstGeom prst="straightConnector1">
                <a:avLst/>
              </a:prstGeom>
              <a:noFill/>
              <a:ln w="38100" cap="flat" cmpd="sng" algn="ctr">
                <a:solidFill>
                  <a:sysClr val="windowText" lastClr="000000"/>
                </a:solidFill>
                <a:prstDash val="solid"/>
                <a:tailEnd type="triangle"/>
              </a:ln>
              <a:effectLst/>
            </p:spPr>
          </p:cxnSp>
          <p:sp>
            <p:nvSpPr>
              <p:cNvPr id="19" name="Rectangle 18">
                <a:extLst>
                  <a:ext uri="{FF2B5EF4-FFF2-40B4-BE49-F238E27FC236}">
                    <a16:creationId xmlns:a16="http://schemas.microsoft.com/office/drawing/2014/main" id="{191653B6-7226-4C66-C639-6E77F106E13B}"/>
                  </a:ext>
                </a:extLst>
              </p:cNvPr>
              <p:cNvSpPr/>
              <p:nvPr/>
            </p:nvSpPr>
            <p:spPr>
              <a:xfrm>
                <a:off x="7239001" y="3124200"/>
                <a:ext cx="1589502" cy="1447800"/>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000" b="1" kern="0" dirty="0">
                  <a:solidFill>
                    <a:prstClr val="black"/>
                  </a:solidFill>
                  <a:latin typeface="Calibri"/>
                  <a:cs typeface="+mn-cs"/>
                </a:endParaRPr>
              </a:p>
            </p:txBody>
          </p:sp>
          <p:sp>
            <p:nvSpPr>
              <p:cNvPr id="20" name="Rectangle 19">
                <a:extLst>
                  <a:ext uri="{FF2B5EF4-FFF2-40B4-BE49-F238E27FC236}">
                    <a16:creationId xmlns:a16="http://schemas.microsoft.com/office/drawing/2014/main" id="{F83C728A-82DE-FBC6-C527-084887BA82FF}"/>
                  </a:ext>
                </a:extLst>
              </p:cNvPr>
              <p:cNvSpPr/>
              <p:nvPr/>
            </p:nvSpPr>
            <p:spPr>
              <a:xfrm>
                <a:off x="4108793" y="5695559"/>
                <a:ext cx="2039112" cy="731520"/>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400" b="1" kern="0" dirty="0">
                  <a:solidFill>
                    <a:prstClr val="black"/>
                  </a:solidFill>
                  <a:latin typeface="Calibri"/>
                  <a:cs typeface="+mn-cs"/>
                </a:endParaRPr>
              </a:p>
            </p:txBody>
          </p:sp>
          <p:sp>
            <p:nvSpPr>
              <p:cNvPr id="21" name="Rectangle 20">
                <a:extLst>
                  <a:ext uri="{FF2B5EF4-FFF2-40B4-BE49-F238E27FC236}">
                    <a16:creationId xmlns:a16="http://schemas.microsoft.com/office/drawing/2014/main" id="{3E21F04B-F4CE-00E0-9488-92B55816B8B9}"/>
                  </a:ext>
                </a:extLst>
              </p:cNvPr>
              <p:cNvSpPr/>
              <p:nvPr/>
            </p:nvSpPr>
            <p:spPr>
              <a:xfrm>
                <a:off x="4028878" y="1200324"/>
                <a:ext cx="2039112" cy="731520"/>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400" b="1" kern="0" dirty="0">
                  <a:solidFill>
                    <a:prstClr val="black"/>
                  </a:solidFill>
                  <a:latin typeface="Calibri"/>
                  <a:cs typeface="+mn-cs"/>
                </a:endParaRPr>
              </a:p>
            </p:txBody>
          </p:sp>
          <p:sp>
            <p:nvSpPr>
              <p:cNvPr id="22" name="Rectangle 21">
                <a:extLst>
                  <a:ext uri="{FF2B5EF4-FFF2-40B4-BE49-F238E27FC236}">
                    <a16:creationId xmlns:a16="http://schemas.microsoft.com/office/drawing/2014/main" id="{5D239805-A9CB-9A87-E5E6-092FD82DD948}"/>
                  </a:ext>
                </a:extLst>
              </p:cNvPr>
              <p:cNvSpPr/>
              <p:nvPr/>
            </p:nvSpPr>
            <p:spPr>
              <a:xfrm>
                <a:off x="626860" y="5592456"/>
                <a:ext cx="2202496" cy="729567"/>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400" b="1" kern="0" dirty="0">
                  <a:solidFill>
                    <a:prstClr val="black"/>
                  </a:solidFill>
                  <a:latin typeface="Calibri"/>
                  <a:cs typeface="+mn-cs"/>
                </a:endParaRPr>
              </a:p>
            </p:txBody>
          </p:sp>
          <p:cxnSp>
            <p:nvCxnSpPr>
              <p:cNvPr id="23" name="Straight Arrow Connector 22">
                <a:extLst>
                  <a:ext uri="{FF2B5EF4-FFF2-40B4-BE49-F238E27FC236}">
                    <a16:creationId xmlns:a16="http://schemas.microsoft.com/office/drawing/2014/main" id="{B2534B9E-12B5-87AE-C9D6-29CC18A9E78D}"/>
                  </a:ext>
                </a:extLst>
              </p:cNvPr>
              <p:cNvCxnSpPr>
                <a:cxnSpLocks/>
              </p:cNvCxnSpPr>
              <p:nvPr/>
            </p:nvCxnSpPr>
            <p:spPr>
              <a:xfrm>
                <a:off x="1884585" y="1962324"/>
                <a:ext cx="1000925" cy="1821832"/>
              </a:xfrm>
              <a:prstGeom prst="straightConnector1">
                <a:avLst/>
              </a:prstGeom>
              <a:noFill/>
              <a:ln w="38100" cap="flat" cmpd="sng" algn="ctr">
                <a:solidFill>
                  <a:sysClr val="windowText" lastClr="000000"/>
                </a:solidFill>
                <a:prstDash val="solid"/>
                <a:tailEnd type="triangle"/>
              </a:ln>
              <a:effectLst/>
            </p:spPr>
          </p:cxnSp>
          <p:sp>
            <p:nvSpPr>
              <p:cNvPr id="24" name="Rectangle 23">
                <a:extLst>
                  <a:ext uri="{FF2B5EF4-FFF2-40B4-BE49-F238E27FC236}">
                    <a16:creationId xmlns:a16="http://schemas.microsoft.com/office/drawing/2014/main" id="{4D6767C2-DF32-0940-5D03-16FB4EA71E47}"/>
                  </a:ext>
                </a:extLst>
              </p:cNvPr>
              <p:cNvSpPr/>
              <p:nvPr/>
            </p:nvSpPr>
            <p:spPr>
              <a:xfrm>
                <a:off x="154233" y="1242879"/>
                <a:ext cx="2035952" cy="731520"/>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400" b="1" kern="0" dirty="0">
                  <a:solidFill>
                    <a:prstClr val="black"/>
                  </a:solidFill>
                  <a:latin typeface="Calibri"/>
                  <a:cs typeface="+mn-cs"/>
                </a:endParaRPr>
              </a:p>
            </p:txBody>
          </p:sp>
        </p:grpSp>
        <p:sp>
          <p:nvSpPr>
            <p:cNvPr id="10" name="Rectangle 9">
              <a:extLst>
                <a:ext uri="{FF2B5EF4-FFF2-40B4-BE49-F238E27FC236}">
                  <a16:creationId xmlns:a16="http://schemas.microsoft.com/office/drawing/2014/main" id="{A80F7ED8-7BFD-D873-E741-B8CAB7D6713F}"/>
                </a:ext>
              </a:extLst>
            </p:cNvPr>
            <p:cNvSpPr/>
            <p:nvPr/>
          </p:nvSpPr>
          <p:spPr>
            <a:xfrm>
              <a:off x="5573331" y="1547634"/>
              <a:ext cx="2156804" cy="707886"/>
            </a:xfrm>
            <a:prstGeom prst="rect">
              <a:avLst/>
            </a:prstGeom>
          </p:spPr>
          <p:txBody>
            <a:bodyPr wrap="square">
              <a:spAutoFit/>
            </a:bodyPr>
            <a:lstStyle/>
            <a:p>
              <a:pPr algn="ctr">
                <a:defRPr/>
              </a:pPr>
              <a:r>
                <a:rPr lang="en-US" sz="2000" b="1" kern="0" dirty="0">
                  <a:solidFill>
                    <a:srgbClr val="00953A"/>
                  </a:solidFill>
                </a:rPr>
                <a:t>Comportamento da comunidade</a:t>
              </a:r>
            </a:p>
          </p:txBody>
        </p:sp>
        <p:sp>
          <p:nvSpPr>
            <p:cNvPr id="12" name="Rectangle 11">
              <a:extLst>
                <a:ext uri="{FF2B5EF4-FFF2-40B4-BE49-F238E27FC236}">
                  <a16:creationId xmlns:a16="http://schemas.microsoft.com/office/drawing/2014/main" id="{0263996F-2B0B-5EB2-5B1A-6D019CF6A1A7}"/>
                </a:ext>
              </a:extLst>
            </p:cNvPr>
            <p:cNvSpPr/>
            <p:nvPr/>
          </p:nvSpPr>
          <p:spPr>
            <a:xfrm>
              <a:off x="2303616" y="5956524"/>
              <a:ext cx="2202496" cy="707886"/>
            </a:xfrm>
            <a:prstGeom prst="rect">
              <a:avLst/>
            </a:prstGeom>
          </p:spPr>
          <p:txBody>
            <a:bodyPr wrap="square">
              <a:spAutoFit/>
            </a:bodyPr>
            <a:lstStyle/>
            <a:p>
              <a:pPr algn="ctr">
                <a:defRPr/>
              </a:pPr>
              <a:r>
                <a:rPr lang="en-US" sz="2000" b="1" kern="0" dirty="0">
                  <a:solidFill>
                    <a:srgbClr val="00953A"/>
                  </a:solidFill>
                </a:rPr>
                <a:t>Sistema de saúde</a:t>
              </a:r>
            </a:p>
          </p:txBody>
        </p:sp>
        <p:sp>
          <p:nvSpPr>
            <p:cNvPr id="13" name="Rectangle 12">
              <a:extLst>
                <a:ext uri="{FF2B5EF4-FFF2-40B4-BE49-F238E27FC236}">
                  <a16:creationId xmlns:a16="http://schemas.microsoft.com/office/drawing/2014/main" id="{E9F285DD-460B-1FD8-B4B0-6E41BBEF4402}"/>
                </a:ext>
              </a:extLst>
            </p:cNvPr>
            <p:cNvSpPr/>
            <p:nvPr/>
          </p:nvSpPr>
          <p:spPr>
            <a:xfrm>
              <a:off x="5688108" y="6067551"/>
              <a:ext cx="2147602" cy="707886"/>
            </a:xfrm>
            <a:prstGeom prst="rect">
              <a:avLst/>
            </a:prstGeom>
          </p:spPr>
          <p:txBody>
            <a:bodyPr wrap="square">
              <a:spAutoFit/>
            </a:bodyPr>
            <a:lstStyle/>
            <a:p>
              <a:pPr algn="ctr">
                <a:defRPr/>
              </a:pPr>
              <a:r>
                <a:rPr lang="en-US" sz="2000" b="1" kern="0" dirty="0">
                  <a:solidFill>
                    <a:srgbClr val="00953A"/>
                  </a:solidFill>
                </a:rPr>
                <a:t>Vigilância </a:t>
              </a:r>
              <a:br>
                <a:rPr lang="en-US" sz="2000" b="1" kern="0" dirty="0">
                  <a:solidFill>
                    <a:srgbClr val="00953A"/>
                  </a:solidFill>
                </a:rPr>
              </a:br>
              <a:r>
                <a:rPr lang="en-US" sz="2000" b="1" kern="0" dirty="0">
                  <a:solidFill>
                    <a:srgbClr val="00953A"/>
                  </a:solidFill>
                </a:rPr>
                <a:t>e resposta</a:t>
              </a:r>
            </a:p>
          </p:txBody>
        </p:sp>
        <p:sp>
          <p:nvSpPr>
            <p:cNvPr id="14" name="TextBox 13">
              <a:extLst>
                <a:ext uri="{FF2B5EF4-FFF2-40B4-BE49-F238E27FC236}">
                  <a16:creationId xmlns:a16="http://schemas.microsoft.com/office/drawing/2014/main" id="{3F70522A-2AB9-C5D4-72B1-4D89AF0F9529}"/>
                </a:ext>
              </a:extLst>
            </p:cNvPr>
            <p:cNvSpPr txBox="1"/>
            <p:nvPr/>
          </p:nvSpPr>
          <p:spPr>
            <a:xfrm>
              <a:off x="8918297" y="3535013"/>
              <a:ext cx="1474094" cy="1015663"/>
            </a:xfrm>
            <a:prstGeom prst="rect">
              <a:avLst/>
            </a:prstGeom>
            <a:noFill/>
          </p:spPr>
          <p:txBody>
            <a:bodyPr wrap="square" rtlCol="0">
              <a:spAutoFit/>
            </a:bodyPr>
            <a:lstStyle/>
            <a:p>
              <a:pPr algn="ctr">
                <a:defRPr/>
              </a:pPr>
              <a:r>
                <a:rPr lang="en-US" sz="2000" b="1" dirty="0">
                  <a:solidFill>
                    <a:srgbClr val="00953A"/>
                  </a:solidFill>
                </a:rPr>
                <a:t>Surtos recorrentes de </a:t>
              </a:r>
              <a:r>
                <a:rPr lang="en-US" sz="2000" b="1" dirty="0" err="1">
                  <a:solidFill>
                    <a:srgbClr val="00953A"/>
                  </a:solidFill>
                </a:rPr>
                <a:t>Antraz</a:t>
              </a:r>
              <a:endParaRPr lang="en-US" sz="2000" b="1" dirty="0">
                <a:solidFill>
                  <a:srgbClr val="00953A"/>
                </a:solidFill>
              </a:endParaRPr>
            </a:p>
          </p:txBody>
        </p:sp>
      </p:grpSp>
      <p:grpSp>
        <p:nvGrpSpPr>
          <p:cNvPr id="25" name="Group 24">
            <a:extLst>
              <a:ext uri="{FF2B5EF4-FFF2-40B4-BE49-F238E27FC236}">
                <a16:creationId xmlns:a16="http://schemas.microsoft.com/office/drawing/2014/main" id="{CDBA3679-B590-19D5-34A9-6133BCF326C0}"/>
              </a:ext>
            </a:extLst>
          </p:cNvPr>
          <p:cNvGrpSpPr/>
          <p:nvPr/>
        </p:nvGrpSpPr>
        <p:grpSpPr>
          <a:xfrm>
            <a:off x="5304941" y="4191000"/>
            <a:ext cx="3380965" cy="285971"/>
            <a:chOff x="3438353" y="1904517"/>
            <a:chExt cx="1341636" cy="316403"/>
          </a:xfrm>
        </p:grpSpPr>
        <p:cxnSp>
          <p:nvCxnSpPr>
            <p:cNvPr id="26" name="Straight Arrow Connector 25">
              <a:extLst>
                <a:ext uri="{FF2B5EF4-FFF2-40B4-BE49-F238E27FC236}">
                  <a16:creationId xmlns:a16="http://schemas.microsoft.com/office/drawing/2014/main" id="{EF7D8941-DDD8-26DB-A712-7DE172AAA426}"/>
                </a:ext>
              </a:extLst>
            </p:cNvPr>
            <p:cNvCxnSpPr/>
            <p:nvPr/>
          </p:nvCxnSpPr>
          <p:spPr>
            <a:xfrm>
              <a:off x="4151186" y="2108946"/>
              <a:ext cx="628803" cy="0"/>
            </a:xfrm>
            <a:prstGeom prst="straightConnector1">
              <a:avLst/>
            </a:prstGeom>
            <a:noFill/>
            <a:ln w="9525" cap="flat" cmpd="sng" algn="ctr">
              <a:solidFill>
                <a:sysClr val="windowText" lastClr="000000"/>
              </a:solidFill>
              <a:prstDash val="solid"/>
              <a:tailEnd type="triangle"/>
            </a:ln>
            <a:effectLst/>
          </p:spPr>
        </p:cxnSp>
        <p:sp>
          <p:nvSpPr>
            <p:cNvPr id="27" name="TextBox 26">
              <a:extLst>
                <a:ext uri="{FF2B5EF4-FFF2-40B4-BE49-F238E27FC236}">
                  <a16:creationId xmlns:a16="http://schemas.microsoft.com/office/drawing/2014/main" id="{5EDDB4C8-BE86-777F-9AD4-DED723AB65FC}"/>
                </a:ext>
              </a:extLst>
            </p:cNvPr>
            <p:cNvSpPr txBox="1"/>
            <p:nvPr/>
          </p:nvSpPr>
          <p:spPr>
            <a:xfrm>
              <a:off x="3438353" y="1904517"/>
              <a:ext cx="1212148" cy="316403"/>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Relatórios de vacinação falsos</a:t>
              </a:r>
            </a:p>
          </p:txBody>
        </p:sp>
      </p:grpSp>
      <p:grpSp>
        <p:nvGrpSpPr>
          <p:cNvPr id="28" name="Group 27">
            <a:extLst>
              <a:ext uri="{FF2B5EF4-FFF2-40B4-BE49-F238E27FC236}">
                <a16:creationId xmlns:a16="http://schemas.microsoft.com/office/drawing/2014/main" id="{3F15F4E2-9899-37EF-E29B-E3E84283E1E4}"/>
              </a:ext>
            </a:extLst>
          </p:cNvPr>
          <p:cNvGrpSpPr/>
          <p:nvPr/>
        </p:nvGrpSpPr>
        <p:grpSpPr>
          <a:xfrm>
            <a:off x="5465967" y="4435570"/>
            <a:ext cx="3078192" cy="307777"/>
            <a:chOff x="3219375" y="1841246"/>
            <a:chExt cx="1511352" cy="316403"/>
          </a:xfrm>
        </p:grpSpPr>
        <p:cxnSp>
          <p:nvCxnSpPr>
            <p:cNvPr id="29" name="Straight Arrow Connector 28">
              <a:extLst>
                <a:ext uri="{FF2B5EF4-FFF2-40B4-BE49-F238E27FC236}">
                  <a16:creationId xmlns:a16="http://schemas.microsoft.com/office/drawing/2014/main" id="{613C6C75-D11B-B76F-D179-87DECD7794B8}"/>
                </a:ext>
              </a:extLst>
            </p:cNvPr>
            <p:cNvCxnSpPr>
              <a:cxnSpLocks/>
            </p:cNvCxnSpPr>
            <p:nvPr/>
          </p:nvCxnSpPr>
          <p:spPr>
            <a:xfrm flipV="1">
              <a:off x="4585263" y="2096015"/>
              <a:ext cx="145464" cy="5398"/>
            </a:xfrm>
            <a:prstGeom prst="straightConnector1">
              <a:avLst/>
            </a:prstGeom>
            <a:noFill/>
            <a:ln w="9525" cap="flat" cmpd="sng" algn="ctr">
              <a:solidFill>
                <a:sysClr val="windowText" lastClr="000000"/>
              </a:solidFill>
              <a:prstDash val="solid"/>
              <a:tailEnd type="triangle"/>
            </a:ln>
            <a:effectLst/>
          </p:spPr>
        </p:cxnSp>
        <p:sp>
          <p:nvSpPr>
            <p:cNvPr id="30" name="TextBox 29">
              <a:extLst>
                <a:ext uri="{FF2B5EF4-FFF2-40B4-BE49-F238E27FC236}">
                  <a16:creationId xmlns:a16="http://schemas.microsoft.com/office/drawing/2014/main" id="{4B54294A-A39F-BE2E-59CD-6302E7F94924}"/>
                </a:ext>
              </a:extLst>
            </p:cNvPr>
            <p:cNvSpPr txBox="1"/>
            <p:nvPr/>
          </p:nvSpPr>
          <p:spPr>
            <a:xfrm>
              <a:off x="3219375" y="1841246"/>
              <a:ext cx="1352745" cy="316403"/>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Sem comunicação/ feedback</a:t>
              </a:r>
            </a:p>
          </p:txBody>
        </p:sp>
      </p:grpSp>
      <p:cxnSp>
        <p:nvCxnSpPr>
          <p:cNvPr id="32" name="Straight Arrow Connector 31">
            <a:extLst>
              <a:ext uri="{FF2B5EF4-FFF2-40B4-BE49-F238E27FC236}">
                <a16:creationId xmlns:a16="http://schemas.microsoft.com/office/drawing/2014/main" id="{9F1AFCCB-7AA1-A662-1161-46E5AF01AD8A}"/>
              </a:ext>
            </a:extLst>
          </p:cNvPr>
          <p:cNvCxnSpPr>
            <a:cxnSpLocks/>
          </p:cNvCxnSpPr>
          <p:nvPr/>
        </p:nvCxnSpPr>
        <p:spPr>
          <a:xfrm>
            <a:off x="8128263" y="4968262"/>
            <a:ext cx="380406" cy="10950"/>
          </a:xfrm>
          <a:prstGeom prst="straightConnector1">
            <a:avLst/>
          </a:prstGeom>
          <a:noFill/>
          <a:ln w="9525" cap="flat" cmpd="sng" algn="ctr">
            <a:solidFill>
              <a:sysClr val="windowText" lastClr="000000"/>
            </a:solidFill>
            <a:prstDash val="solid"/>
            <a:tailEnd type="triangle"/>
          </a:ln>
          <a:effectLst/>
        </p:spPr>
      </p:cxnSp>
      <p:grpSp>
        <p:nvGrpSpPr>
          <p:cNvPr id="34" name="Group 33">
            <a:extLst>
              <a:ext uri="{FF2B5EF4-FFF2-40B4-BE49-F238E27FC236}">
                <a16:creationId xmlns:a16="http://schemas.microsoft.com/office/drawing/2014/main" id="{61731506-B1E9-A9CD-44F3-293726104954}"/>
              </a:ext>
            </a:extLst>
          </p:cNvPr>
          <p:cNvGrpSpPr/>
          <p:nvPr/>
        </p:nvGrpSpPr>
        <p:grpSpPr>
          <a:xfrm>
            <a:off x="5192571" y="5105401"/>
            <a:ext cx="3167021" cy="523221"/>
            <a:chOff x="3488440" y="1913374"/>
            <a:chExt cx="1279712" cy="461497"/>
          </a:xfrm>
        </p:grpSpPr>
        <p:cxnSp>
          <p:nvCxnSpPr>
            <p:cNvPr id="35" name="Straight Arrow Connector 34">
              <a:extLst>
                <a:ext uri="{FF2B5EF4-FFF2-40B4-BE49-F238E27FC236}">
                  <a16:creationId xmlns:a16="http://schemas.microsoft.com/office/drawing/2014/main" id="{F6CAA597-7708-4E3F-64E1-F8DF424E5C47}"/>
                </a:ext>
              </a:extLst>
            </p:cNvPr>
            <p:cNvCxnSpPr>
              <a:cxnSpLocks/>
              <a:stCxn id="280" idx="3"/>
            </p:cNvCxnSpPr>
            <p:nvPr/>
          </p:nvCxnSpPr>
          <p:spPr>
            <a:xfrm flipV="1">
              <a:off x="4638705" y="2143219"/>
              <a:ext cx="129447" cy="24111"/>
            </a:xfrm>
            <a:prstGeom prst="straightConnector1">
              <a:avLst/>
            </a:prstGeom>
            <a:noFill/>
            <a:ln w="9525" cap="flat" cmpd="sng" algn="ctr">
              <a:solidFill>
                <a:sysClr val="windowText" lastClr="000000"/>
              </a:solidFill>
              <a:prstDash val="solid"/>
              <a:tailEnd type="triangle"/>
            </a:ln>
            <a:effectLst/>
          </p:spPr>
        </p:cxnSp>
        <p:sp>
          <p:nvSpPr>
            <p:cNvPr id="36" name="TextBox 35">
              <a:extLst>
                <a:ext uri="{FF2B5EF4-FFF2-40B4-BE49-F238E27FC236}">
                  <a16:creationId xmlns:a16="http://schemas.microsoft.com/office/drawing/2014/main" id="{79E400BB-85BB-71FE-92C8-8A4C7F238EAB}"/>
                </a:ext>
              </a:extLst>
            </p:cNvPr>
            <p:cNvSpPr txBox="1"/>
            <p:nvPr/>
          </p:nvSpPr>
          <p:spPr>
            <a:xfrm>
              <a:off x="3488440" y="1913374"/>
              <a:ext cx="1146167" cy="461497"/>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Não é possível rastrear o comércio ilegal de animais</a:t>
              </a:r>
            </a:p>
          </p:txBody>
        </p:sp>
      </p:grpSp>
      <p:grpSp>
        <p:nvGrpSpPr>
          <p:cNvPr id="37" name="Group 36">
            <a:extLst>
              <a:ext uri="{FF2B5EF4-FFF2-40B4-BE49-F238E27FC236}">
                <a16:creationId xmlns:a16="http://schemas.microsoft.com/office/drawing/2014/main" id="{9B6E0FEC-E52C-4879-28C4-42A6D8AD6D78}"/>
              </a:ext>
            </a:extLst>
          </p:cNvPr>
          <p:cNvGrpSpPr/>
          <p:nvPr/>
        </p:nvGrpSpPr>
        <p:grpSpPr>
          <a:xfrm>
            <a:off x="4212123" y="2336533"/>
            <a:ext cx="4246076" cy="1775354"/>
            <a:chOff x="3989681" y="2269881"/>
            <a:chExt cx="4246076" cy="1775354"/>
          </a:xfrm>
        </p:grpSpPr>
        <p:grpSp>
          <p:nvGrpSpPr>
            <p:cNvPr id="38" name="Group 37">
              <a:extLst>
                <a:ext uri="{FF2B5EF4-FFF2-40B4-BE49-F238E27FC236}">
                  <a16:creationId xmlns:a16="http://schemas.microsoft.com/office/drawing/2014/main" id="{2160F71F-CE5D-5795-7715-38808CB47625}"/>
                </a:ext>
              </a:extLst>
            </p:cNvPr>
            <p:cNvGrpSpPr/>
            <p:nvPr/>
          </p:nvGrpSpPr>
          <p:grpSpPr>
            <a:xfrm>
              <a:off x="4232399" y="2269881"/>
              <a:ext cx="3203396" cy="307777"/>
              <a:chOff x="2777834" y="1962149"/>
              <a:chExt cx="1981188" cy="316403"/>
            </a:xfrm>
          </p:grpSpPr>
          <p:cxnSp>
            <p:nvCxnSpPr>
              <p:cNvPr id="54" name="Straight Arrow Connector 53">
                <a:extLst>
                  <a:ext uri="{FF2B5EF4-FFF2-40B4-BE49-F238E27FC236}">
                    <a16:creationId xmlns:a16="http://schemas.microsoft.com/office/drawing/2014/main" id="{B5ECD817-63BC-16C8-3E83-90A1471D1633}"/>
                  </a:ext>
                </a:extLst>
              </p:cNvPr>
              <p:cNvCxnSpPr>
                <a:cxnSpLocks/>
                <a:stCxn id="272" idx="3"/>
              </p:cNvCxnSpPr>
              <p:nvPr/>
            </p:nvCxnSpPr>
            <p:spPr>
              <a:xfrm>
                <a:off x="4546865" y="2126730"/>
                <a:ext cx="212157" cy="0"/>
              </a:xfrm>
              <a:prstGeom prst="straightConnector1">
                <a:avLst/>
              </a:prstGeom>
              <a:noFill/>
              <a:ln w="9525" cap="flat" cmpd="sng" algn="ctr">
                <a:solidFill>
                  <a:sysClr val="windowText" lastClr="000000"/>
                </a:solidFill>
                <a:prstDash val="solid"/>
                <a:tailEnd type="triangle"/>
              </a:ln>
              <a:effectLst/>
            </p:spPr>
          </p:cxnSp>
          <p:sp>
            <p:nvSpPr>
              <p:cNvPr id="55" name="TextBox 54">
                <a:extLst>
                  <a:ext uri="{FF2B5EF4-FFF2-40B4-BE49-F238E27FC236}">
                    <a16:creationId xmlns:a16="http://schemas.microsoft.com/office/drawing/2014/main" id="{9C336769-1D9F-9E9F-308C-98BE15B729B2}"/>
                  </a:ext>
                </a:extLst>
              </p:cNvPr>
              <p:cNvSpPr txBox="1"/>
              <p:nvPr/>
            </p:nvSpPr>
            <p:spPr>
              <a:xfrm>
                <a:off x="2777834" y="1962149"/>
                <a:ext cx="1721905" cy="316403"/>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Falta de sensibilização</a:t>
                </a:r>
              </a:p>
            </p:txBody>
          </p:sp>
        </p:grpSp>
        <p:grpSp>
          <p:nvGrpSpPr>
            <p:cNvPr id="39" name="Group 38">
              <a:extLst>
                <a:ext uri="{FF2B5EF4-FFF2-40B4-BE49-F238E27FC236}">
                  <a16:creationId xmlns:a16="http://schemas.microsoft.com/office/drawing/2014/main" id="{B7524381-A8EF-510E-4331-97096A8D5D27}"/>
                </a:ext>
              </a:extLst>
            </p:cNvPr>
            <p:cNvGrpSpPr/>
            <p:nvPr/>
          </p:nvGrpSpPr>
          <p:grpSpPr>
            <a:xfrm>
              <a:off x="3989681" y="2557348"/>
              <a:ext cx="3588987" cy="307777"/>
              <a:chOff x="3350376" y="1962149"/>
              <a:chExt cx="1413647" cy="316403"/>
            </a:xfrm>
          </p:grpSpPr>
          <p:cxnSp>
            <p:nvCxnSpPr>
              <p:cNvPr id="52" name="Straight Arrow Connector 51">
                <a:extLst>
                  <a:ext uri="{FF2B5EF4-FFF2-40B4-BE49-F238E27FC236}">
                    <a16:creationId xmlns:a16="http://schemas.microsoft.com/office/drawing/2014/main" id="{ADE31714-B9A1-4AAE-FA04-6FA9F4D1B3F0}"/>
                  </a:ext>
                </a:extLst>
              </p:cNvPr>
              <p:cNvCxnSpPr>
                <a:cxnSpLocks/>
                <a:stCxn id="273" idx="3"/>
              </p:cNvCxnSpPr>
              <p:nvPr/>
            </p:nvCxnSpPr>
            <p:spPr>
              <a:xfrm>
                <a:off x="4572631" y="2117343"/>
                <a:ext cx="191392" cy="0"/>
              </a:xfrm>
              <a:prstGeom prst="straightConnector1">
                <a:avLst/>
              </a:prstGeom>
              <a:noFill/>
              <a:ln w="9525" cap="flat" cmpd="sng" algn="ctr">
                <a:solidFill>
                  <a:sysClr val="windowText" lastClr="000000"/>
                </a:solidFill>
                <a:prstDash val="solid"/>
                <a:tailEnd type="triangle"/>
              </a:ln>
              <a:effectLst/>
            </p:spPr>
          </p:cxnSp>
          <p:sp>
            <p:nvSpPr>
              <p:cNvPr id="53" name="TextBox 52">
                <a:extLst>
                  <a:ext uri="{FF2B5EF4-FFF2-40B4-BE49-F238E27FC236}">
                    <a16:creationId xmlns:a16="http://schemas.microsoft.com/office/drawing/2014/main" id="{F50055FC-453B-4A8D-2619-BEF949E74F9B}"/>
                  </a:ext>
                </a:extLst>
              </p:cNvPr>
              <p:cNvSpPr txBox="1"/>
              <p:nvPr/>
            </p:nvSpPr>
            <p:spPr>
              <a:xfrm>
                <a:off x="3350376" y="1962149"/>
                <a:ext cx="1192240" cy="316403"/>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Vacina animal mal compreendida</a:t>
                </a:r>
              </a:p>
            </p:txBody>
          </p:sp>
        </p:grpSp>
        <p:grpSp>
          <p:nvGrpSpPr>
            <p:cNvPr id="40" name="Group 39">
              <a:extLst>
                <a:ext uri="{FF2B5EF4-FFF2-40B4-BE49-F238E27FC236}">
                  <a16:creationId xmlns:a16="http://schemas.microsoft.com/office/drawing/2014/main" id="{182E09EF-CDDF-7A20-D84F-C15E178F5A66}"/>
                </a:ext>
              </a:extLst>
            </p:cNvPr>
            <p:cNvGrpSpPr/>
            <p:nvPr/>
          </p:nvGrpSpPr>
          <p:grpSpPr>
            <a:xfrm>
              <a:off x="4232397" y="2845190"/>
              <a:ext cx="3499873" cy="307777"/>
              <a:chOff x="3346406" y="1962149"/>
              <a:chExt cx="1430123" cy="316403"/>
            </a:xfrm>
          </p:grpSpPr>
          <p:cxnSp>
            <p:nvCxnSpPr>
              <p:cNvPr id="50" name="Straight Arrow Connector 49">
                <a:extLst>
                  <a:ext uri="{FF2B5EF4-FFF2-40B4-BE49-F238E27FC236}">
                    <a16:creationId xmlns:a16="http://schemas.microsoft.com/office/drawing/2014/main" id="{7576C31D-C8A6-5935-2D74-E4B37267E341}"/>
                  </a:ext>
                </a:extLst>
              </p:cNvPr>
              <p:cNvCxnSpPr>
                <a:cxnSpLocks/>
                <a:stCxn id="274" idx="3"/>
              </p:cNvCxnSpPr>
              <p:nvPr/>
            </p:nvCxnSpPr>
            <p:spPr>
              <a:xfrm>
                <a:off x="4658950" y="2103223"/>
                <a:ext cx="117579" cy="0"/>
              </a:xfrm>
              <a:prstGeom prst="straightConnector1">
                <a:avLst/>
              </a:prstGeom>
              <a:noFill/>
              <a:ln w="9525" cap="flat" cmpd="sng" algn="ctr">
                <a:solidFill>
                  <a:sysClr val="windowText" lastClr="000000"/>
                </a:solidFill>
                <a:prstDash val="solid"/>
                <a:tailEnd type="triangle"/>
              </a:ln>
              <a:effectLst/>
            </p:spPr>
          </p:cxnSp>
          <p:sp>
            <p:nvSpPr>
              <p:cNvPr id="51" name="TextBox 50">
                <a:extLst>
                  <a:ext uri="{FF2B5EF4-FFF2-40B4-BE49-F238E27FC236}">
                    <a16:creationId xmlns:a16="http://schemas.microsoft.com/office/drawing/2014/main" id="{BE7EE109-FFCF-3AE2-F3EB-BCF44BB8038D}"/>
                  </a:ext>
                </a:extLst>
              </p:cNvPr>
              <p:cNvSpPr txBox="1"/>
              <p:nvPr/>
            </p:nvSpPr>
            <p:spPr>
              <a:xfrm>
                <a:off x="3346406" y="1962149"/>
                <a:ext cx="1258027" cy="316403"/>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Não queimar/enterrar o gado morto</a:t>
                </a:r>
              </a:p>
            </p:txBody>
          </p:sp>
        </p:grpSp>
        <p:grpSp>
          <p:nvGrpSpPr>
            <p:cNvPr id="41" name="Group 40">
              <a:extLst>
                <a:ext uri="{FF2B5EF4-FFF2-40B4-BE49-F238E27FC236}">
                  <a16:creationId xmlns:a16="http://schemas.microsoft.com/office/drawing/2014/main" id="{E8CEFCC8-9035-08D2-69A8-7E4581499349}"/>
                </a:ext>
              </a:extLst>
            </p:cNvPr>
            <p:cNvGrpSpPr/>
            <p:nvPr/>
          </p:nvGrpSpPr>
          <p:grpSpPr>
            <a:xfrm>
              <a:off x="4501958" y="3511771"/>
              <a:ext cx="3573439" cy="307777"/>
              <a:chOff x="3309276" y="2032425"/>
              <a:chExt cx="1460183" cy="316403"/>
            </a:xfrm>
          </p:grpSpPr>
          <p:cxnSp>
            <p:nvCxnSpPr>
              <p:cNvPr id="48" name="Straight Arrow Connector 47">
                <a:extLst>
                  <a:ext uri="{FF2B5EF4-FFF2-40B4-BE49-F238E27FC236}">
                    <a16:creationId xmlns:a16="http://schemas.microsoft.com/office/drawing/2014/main" id="{DD17E1F3-0C37-D6A5-07BC-3CB6E0433A9A}"/>
                  </a:ext>
                </a:extLst>
              </p:cNvPr>
              <p:cNvCxnSpPr>
                <a:cxnSpLocks/>
                <a:stCxn id="276" idx="3"/>
              </p:cNvCxnSpPr>
              <p:nvPr/>
            </p:nvCxnSpPr>
            <p:spPr>
              <a:xfrm flipV="1">
                <a:off x="4539241" y="2113821"/>
                <a:ext cx="230218" cy="443"/>
              </a:xfrm>
              <a:prstGeom prst="straightConnector1">
                <a:avLst/>
              </a:prstGeom>
              <a:noFill/>
              <a:ln w="9525" cap="flat" cmpd="sng" algn="ctr">
                <a:solidFill>
                  <a:sysClr val="windowText" lastClr="000000"/>
                </a:solidFill>
                <a:prstDash val="solid"/>
                <a:tailEnd type="triangle"/>
              </a:ln>
              <a:effectLst/>
            </p:spPr>
          </p:cxnSp>
          <p:sp>
            <p:nvSpPr>
              <p:cNvPr id="49" name="TextBox 48">
                <a:extLst>
                  <a:ext uri="{FF2B5EF4-FFF2-40B4-BE49-F238E27FC236}">
                    <a16:creationId xmlns:a16="http://schemas.microsoft.com/office/drawing/2014/main" id="{1D0DD9CB-B57E-541E-3613-00DB26960384}"/>
                  </a:ext>
                </a:extLst>
              </p:cNvPr>
              <p:cNvSpPr txBox="1"/>
              <p:nvPr/>
            </p:nvSpPr>
            <p:spPr>
              <a:xfrm>
                <a:off x="3309276" y="2032425"/>
                <a:ext cx="1181010" cy="316403"/>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Vender/consumir carne duvidosa</a:t>
                </a:r>
              </a:p>
            </p:txBody>
          </p:sp>
        </p:grpSp>
        <p:grpSp>
          <p:nvGrpSpPr>
            <p:cNvPr id="42" name="Group 41">
              <a:extLst>
                <a:ext uri="{FF2B5EF4-FFF2-40B4-BE49-F238E27FC236}">
                  <a16:creationId xmlns:a16="http://schemas.microsoft.com/office/drawing/2014/main" id="{E712D7B7-B25F-F40C-FFF9-572B457A5D68}"/>
                </a:ext>
              </a:extLst>
            </p:cNvPr>
            <p:cNvGrpSpPr/>
            <p:nvPr/>
          </p:nvGrpSpPr>
          <p:grpSpPr>
            <a:xfrm>
              <a:off x="4582403" y="3089300"/>
              <a:ext cx="3348557" cy="307777"/>
              <a:chOff x="3481922" y="1794222"/>
              <a:chExt cx="1290695" cy="496045"/>
            </a:xfrm>
          </p:grpSpPr>
          <p:cxnSp>
            <p:nvCxnSpPr>
              <p:cNvPr id="46" name="Straight Arrow Connector 45">
                <a:extLst>
                  <a:ext uri="{FF2B5EF4-FFF2-40B4-BE49-F238E27FC236}">
                    <a16:creationId xmlns:a16="http://schemas.microsoft.com/office/drawing/2014/main" id="{F9C55A02-ABA4-9B75-F3F6-1194FF48CEB3}"/>
                  </a:ext>
                </a:extLst>
              </p:cNvPr>
              <p:cNvCxnSpPr>
                <a:cxnSpLocks/>
                <a:stCxn id="275" idx="3"/>
              </p:cNvCxnSpPr>
              <p:nvPr/>
            </p:nvCxnSpPr>
            <p:spPr>
              <a:xfrm flipV="1">
                <a:off x="4580170" y="2126500"/>
                <a:ext cx="192447" cy="6748"/>
              </a:xfrm>
              <a:prstGeom prst="straightConnector1">
                <a:avLst/>
              </a:prstGeom>
              <a:noFill/>
              <a:ln w="9525" cap="flat" cmpd="sng" algn="ctr">
                <a:solidFill>
                  <a:sysClr val="windowText" lastClr="000000"/>
                </a:solidFill>
                <a:prstDash val="solid"/>
                <a:tailEnd type="triangle"/>
              </a:ln>
              <a:effectLst/>
            </p:spPr>
          </p:cxnSp>
          <p:sp>
            <p:nvSpPr>
              <p:cNvPr id="47" name="TextBox 46">
                <a:extLst>
                  <a:ext uri="{FF2B5EF4-FFF2-40B4-BE49-F238E27FC236}">
                    <a16:creationId xmlns:a16="http://schemas.microsoft.com/office/drawing/2014/main" id="{34901E18-D9A4-285C-BFDB-7B99983DAAD3}"/>
                  </a:ext>
                </a:extLst>
              </p:cNvPr>
              <p:cNvSpPr txBox="1"/>
              <p:nvPr/>
            </p:nvSpPr>
            <p:spPr>
              <a:xfrm>
                <a:off x="3481922" y="1794222"/>
                <a:ext cx="1055582" cy="496045"/>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Ausência de quarentena de animais doentes</a:t>
                </a:r>
              </a:p>
            </p:txBody>
          </p:sp>
        </p:grpSp>
        <p:grpSp>
          <p:nvGrpSpPr>
            <p:cNvPr id="43" name="Group 42">
              <a:extLst>
                <a:ext uri="{FF2B5EF4-FFF2-40B4-BE49-F238E27FC236}">
                  <a16:creationId xmlns:a16="http://schemas.microsoft.com/office/drawing/2014/main" id="{BA9B521D-D51D-23D6-B6E2-FB57D895B04C}"/>
                </a:ext>
              </a:extLst>
            </p:cNvPr>
            <p:cNvGrpSpPr/>
            <p:nvPr/>
          </p:nvGrpSpPr>
          <p:grpSpPr>
            <a:xfrm>
              <a:off x="5357942" y="3737458"/>
              <a:ext cx="2877815" cy="307777"/>
              <a:chOff x="3601161" y="1962149"/>
              <a:chExt cx="1175936" cy="318546"/>
            </a:xfrm>
          </p:grpSpPr>
          <p:cxnSp>
            <p:nvCxnSpPr>
              <p:cNvPr id="44" name="Straight Arrow Connector 43">
                <a:extLst>
                  <a:ext uri="{FF2B5EF4-FFF2-40B4-BE49-F238E27FC236}">
                    <a16:creationId xmlns:a16="http://schemas.microsoft.com/office/drawing/2014/main" id="{CEBFEB57-0CF5-86DA-491A-4B3FA9A59E58}"/>
                  </a:ext>
                </a:extLst>
              </p:cNvPr>
              <p:cNvCxnSpPr>
                <a:cxnSpLocks/>
                <a:stCxn id="277" idx="3"/>
              </p:cNvCxnSpPr>
              <p:nvPr/>
            </p:nvCxnSpPr>
            <p:spPr>
              <a:xfrm flipV="1">
                <a:off x="4590276" y="2112446"/>
                <a:ext cx="186821" cy="2868"/>
              </a:xfrm>
              <a:prstGeom prst="straightConnector1">
                <a:avLst/>
              </a:prstGeom>
              <a:noFill/>
              <a:ln w="9525" cap="flat" cmpd="sng" algn="ctr">
                <a:solidFill>
                  <a:sysClr val="windowText" lastClr="000000"/>
                </a:solidFill>
                <a:prstDash val="solid"/>
                <a:tailEnd type="triangle"/>
              </a:ln>
              <a:effectLst/>
            </p:spPr>
          </p:cxnSp>
          <p:sp>
            <p:nvSpPr>
              <p:cNvPr id="45" name="TextBox 44">
                <a:extLst>
                  <a:ext uri="{FF2B5EF4-FFF2-40B4-BE49-F238E27FC236}">
                    <a16:creationId xmlns:a16="http://schemas.microsoft.com/office/drawing/2014/main" id="{360F8F77-A315-9164-6963-D504EDF3305A}"/>
                  </a:ext>
                </a:extLst>
              </p:cNvPr>
              <p:cNvSpPr txBox="1"/>
              <p:nvPr/>
            </p:nvSpPr>
            <p:spPr>
              <a:xfrm>
                <a:off x="3601161" y="1962149"/>
                <a:ext cx="957977" cy="318546"/>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Más práticas de higiene</a:t>
                </a:r>
              </a:p>
            </p:txBody>
          </p:sp>
        </p:grpSp>
      </p:grpSp>
      <p:grpSp>
        <p:nvGrpSpPr>
          <p:cNvPr id="56" name="Group 55">
            <a:extLst>
              <a:ext uri="{FF2B5EF4-FFF2-40B4-BE49-F238E27FC236}">
                <a16:creationId xmlns:a16="http://schemas.microsoft.com/office/drawing/2014/main" id="{11271C9E-B6B3-DC8A-A107-1EDB4DDC0202}"/>
              </a:ext>
            </a:extLst>
          </p:cNvPr>
          <p:cNvGrpSpPr/>
          <p:nvPr/>
        </p:nvGrpSpPr>
        <p:grpSpPr>
          <a:xfrm>
            <a:off x="-21503" y="2484247"/>
            <a:ext cx="4364902" cy="1585582"/>
            <a:chOff x="278815" y="2405160"/>
            <a:chExt cx="4364902" cy="1585582"/>
          </a:xfrm>
        </p:grpSpPr>
        <p:grpSp>
          <p:nvGrpSpPr>
            <p:cNvPr id="57" name="Group 56">
              <a:extLst>
                <a:ext uri="{FF2B5EF4-FFF2-40B4-BE49-F238E27FC236}">
                  <a16:creationId xmlns:a16="http://schemas.microsoft.com/office/drawing/2014/main" id="{2220D600-621C-9035-8DF0-09547AD7AAAA}"/>
                </a:ext>
              </a:extLst>
            </p:cNvPr>
            <p:cNvGrpSpPr/>
            <p:nvPr/>
          </p:nvGrpSpPr>
          <p:grpSpPr>
            <a:xfrm>
              <a:off x="278815" y="2405160"/>
              <a:ext cx="3698170" cy="307777"/>
              <a:chOff x="1788858" y="1962149"/>
              <a:chExt cx="2997200" cy="307777"/>
            </a:xfrm>
          </p:grpSpPr>
          <p:cxnSp>
            <p:nvCxnSpPr>
              <p:cNvPr id="70" name="Straight Arrow Connector 69">
                <a:extLst>
                  <a:ext uri="{FF2B5EF4-FFF2-40B4-BE49-F238E27FC236}">
                    <a16:creationId xmlns:a16="http://schemas.microsoft.com/office/drawing/2014/main" id="{6AA226B1-E116-5795-F6D9-D588C6C5A48D}"/>
                  </a:ext>
                </a:extLst>
              </p:cNvPr>
              <p:cNvCxnSpPr>
                <a:cxnSpLocks/>
                <a:stCxn id="88" idx="3"/>
              </p:cNvCxnSpPr>
              <p:nvPr/>
            </p:nvCxnSpPr>
            <p:spPr>
              <a:xfrm>
                <a:off x="4419406" y="2130844"/>
                <a:ext cx="366652" cy="0"/>
              </a:xfrm>
              <a:prstGeom prst="straightConnector1">
                <a:avLst/>
              </a:prstGeom>
              <a:noFill/>
              <a:ln w="9525" cap="flat" cmpd="sng" algn="ctr">
                <a:solidFill>
                  <a:sysClr val="windowText" lastClr="000000"/>
                </a:solidFill>
                <a:prstDash val="solid"/>
                <a:tailEnd type="triangle"/>
              </a:ln>
              <a:effectLst/>
            </p:spPr>
          </p:cxnSp>
          <p:sp>
            <p:nvSpPr>
              <p:cNvPr id="71" name="TextBox 70">
                <a:extLst>
                  <a:ext uri="{FF2B5EF4-FFF2-40B4-BE49-F238E27FC236}">
                    <a16:creationId xmlns:a16="http://schemas.microsoft.com/office/drawing/2014/main" id="{B0A4E979-233D-6060-B1D5-1F55C46659C7}"/>
                  </a:ext>
                </a:extLst>
              </p:cNvPr>
              <p:cNvSpPr txBox="1"/>
              <p:nvPr/>
            </p:nvSpPr>
            <p:spPr>
              <a:xfrm>
                <a:off x="1788858" y="1962149"/>
                <a:ext cx="2487693" cy="307777"/>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Presença de esporos de carbúnculo</a:t>
                </a:r>
              </a:p>
            </p:txBody>
          </p:sp>
        </p:grpSp>
        <p:grpSp>
          <p:nvGrpSpPr>
            <p:cNvPr id="58" name="Group 57">
              <a:extLst>
                <a:ext uri="{FF2B5EF4-FFF2-40B4-BE49-F238E27FC236}">
                  <a16:creationId xmlns:a16="http://schemas.microsoft.com/office/drawing/2014/main" id="{FA87B317-2890-BA53-8C09-6EEEF37852DA}"/>
                </a:ext>
              </a:extLst>
            </p:cNvPr>
            <p:cNvGrpSpPr/>
            <p:nvPr/>
          </p:nvGrpSpPr>
          <p:grpSpPr>
            <a:xfrm>
              <a:off x="1367120" y="3028031"/>
              <a:ext cx="2895600" cy="307777"/>
              <a:chOff x="3120850" y="1962149"/>
              <a:chExt cx="1626254" cy="295881"/>
            </a:xfrm>
          </p:grpSpPr>
          <p:cxnSp>
            <p:nvCxnSpPr>
              <p:cNvPr id="68" name="Straight Arrow Connector 67">
                <a:extLst>
                  <a:ext uri="{FF2B5EF4-FFF2-40B4-BE49-F238E27FC236}">
                    <a16:creationId xmlns:a16="http://schemas.microsoft.com/office/drawing/2014/main" id="{92023641-6860-C7E8-0A17-91FF246BADC7}"/>
                  </a:ext>
                </a:extLst>
              </p:cNvPr>
              <p:cNvCxnSpPr>
                <a:cxnSpLocks/>
                <a:stCxn id="90" idx="3"/>
              </p:cNvCxnSpPr>
              <p:nvPr/>
            </p:nvCxnSpPr>
            <p:spPr>
              <a:xfrm>
                <a:off x="4402909" y="2107558"/>
                <a:ext cx="344195" cy="0"/>
              </a:xfrm>
              <a:prstGeom prst="straightConnector1">
                <a:avLst/>
              </a:prstGeom>
              <a:noFill/>
              <a:ln w="9525" cap="flat" cmpd="sng" algn="ctr">
                <a:solidFill>
                  <a:sysClr val="windowText" lastClr="000000"/>
                </a:solidFill>
                <a:prstDash val="solid"/>
                <a:tailEnd type="triangle"/>
              </a:ln>
              <a:effectLst/>
            </p:spPr>
          </p:cxnSp>
          <p:sp>
            <p:nvSpPr>
              <p:cNvPr id="69" name="TextBox 68">
                <a:extLst>
                  <a:ext uri="{FF2B5EF4-FFF2-40B4-BE49-F238E27FC236}">
                    <a16:creationId xmlns:a16="http://schemas.microsoft.com/office/drawing/2014/main" id="{D54AB39E-B60F-D883-8490-98FF5912C52B}"/>
                  </a:ext>
                </a:extLst>
              </p:cNvPr>
              <p:cNvSpPr txBox="1"/>
              <p:nvPr/>
            </p:nvSpPr>
            <p:spPr>
              <a:xfrm>
                <a:off x="3120850" y="1962149"/>
                <a:ext cx="1201484" cy="295881"/>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Contacto com o gado</a:t>
                </a:r>
              </a:p>
            </p:txBody>
          </p:sp>
        </p:grpSp>
        <p:grpSp>
          <p:nvGrpSpPr>
            <p:cNvPr id="59" name="Group 58">
              <a:extLst>
                <a:ext uri="{FF2B5EF4-FFF2-40B4-BE49-F238E27FC236}">
                  <a16:creationId xmlns:a16="http://schemas.microsoft.com/office/drawing/2014/main" id="{0E24E734-E970-629F-D4B5-02F016C6714A}"/>
                </a:ext>
              </a:extLst>
            </p:cNvPr>
            <p:cNvGrpSpPr/>
            <p:nvPr/>
          </p:nvGrpSpPr>
          <p:grpSpPr>
            <a:xfrm>
              <a:off x="1534479" y="2723412"/>
              <a:ext cx="2537602" cy="307777"/>
              <a:chOff x="3026932" y="1962148"/>
              <a:chExt cx="1702201" cy="295881"/>
            </a:xfrm>
          </p:grpSpPr>
          <p:cxnSp>
            <p:nvCxnSpPr>
              <p:cNvPr id="66" name="Straight Arrow Connector 65">
                <a:extLst>
                  <a:ext uri="{FF2B5EF4-FFF2-40B4-BE49-F238E27FC236}">
                    <a16:creationId xmlns:a16="http://schemas.microsoft.com/office/drawing/2014/main" id="{94702F00-B15D-5C20-2B05-A5065795EE3F}"/>
                  </a:ext>
                </a:extLst>
              </p:cNvPr>
              <p:cNvCxnSpPr>
                <a:cxnSpLocks/>
                <a:stCxn id="89" idx="3"/>
              </p:cNvCxnSpPr>
              <p:nvPr/>
            </p:nvCxnSpPr>
            <p:spPr>
              <a:xfrm flipV="1">
                <a:off x="4368076" y="2131441"/>
                <a:ext cx="361057" cy="1"/>
              </a:xfrm>
              <a:prstGeom prst="straightConnector1">
                <a:avLst/>
              </a:prstGeom>
              <a:noFill/>
              <a:ln w="9525" cap="flat" cmpd="sng" algn="ctr">
                <a:solidFill>
                  <a:sysClr val="windowText" lastClr="000000"/>
                </a:solidFill>
                <a:prstDash val="solid"/>
                <a:tailEnd type="triangle"/>
              </a:ln>
              <a:effectLst/>
            </p:spPr>
          </p:cxnSp>
          <p:sp>
            <p:nvSpPr>
              <p:cNvPr id="67" name="TextBox 66">
                <a:extLst>
                  <a:ext uri="{FF2B5EF4-FFF2-40B4-BE49-F238E27FC236}">
                    <a16:creationId xmlns:a16="http://schemas.microsoft.com/office/drawing/2014/main" id="{54273F0F-7710-16DD-EE82-931EB56260E3}"/>
                  </a:ext>
                </a:extLst>
              </p:cNvPr>
              <p:cNvSpPr txBox="1"/>
              <p:nvPr/>
            </p:nvSpPr>
            <p:spPr>
              <a:xfrm>
                <a:off x="3026932" y="1962148"/>
                <a:ext cx="1202374" cy="295881"/>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Falta de vacinação</a:t>
                </a:r>
              </a:p>
            </p:txBody>
          </p:sp>
        </p:grpSp>
        <p:grpSp>
          <p:nvGrpSpPr>
            <p:cNvPr id="60" name="Group 59">
              <a:extLst>
                <a:ext uri="{FF2B5EF4-FFF2-40B4-BE49-F238E27FC236}">
                  <a16:creationId xmlns:a16="http://schemas.microsoft.com/office/drawing/2014/main" id="{49C38A8A-0FAA-E192-D289-6EAD2EBA3643}"/>
                </a:ext>
              </a:extLst>
            </p:cNvPr>
            <p:cNvGrpSpPr/>
            <p:nvPr/>
          </p:nvGrpSpPr>
          <p:grpSpPr>
            <a:xfrm>
              <a:off x="667222" y="3328683"/>
              <a:ext cx="3796341" cy="307777"/>
              <a:chOff x="3062382" y="1949582"/>
              <a:chExt cx="1718165" cy="295881"/>
            </a:xfrm>
          </p:grpSpPr>
          <p:cxnSp>
            <p:nvCxnSpPr>
              <p:cNvPr id="64" name="Straight Arrow Connector 63">
                <a:extLst>
                  <a:ext uri="{FF2B5EF4-FFF2-40B4-BE49-F238E27FC236}">
                    <a16:creationId xmlns:a16="http://schemas.microsoft.com/office/drawing/2014/main" id="{43A594CC-BE09-F466-39A7-AC990CEB5C3B}"/>
                  </a:ext>
                </a:extLst>
              </p:cNvPr>
              <p:cNvCxnSpPr>
                <a:cxnSpLocks/>
              </p:cNvCxnSpPr>
              <p:nvPr/>
            </p:nvCxnSpPr>
            <p:spPr>
              <a:xfrm>
                <a:off x="4485017" y="2133599"/>
                <a:ext cx="295530" cy="0"/>
              </a:xfrm>
              <a:prstGeom prst="straightConnector1">
                <a:avLst/>
              </a:prstGeom>
              <a:noFill/>
              <a:ln w="9525" cap="flat" cmpd="sng" algn="ctr">
                <a:solidFill>
                  <a:sysClr val="windowText" lastClr="000000"/>
                </a:solidFill>
                <a:prstDash val="solid"/>
                <a:tailEnd type="triangle"/>
              </a:ln>
              <a:effectLst/>
            </p:spPr>
          </p:cxnSp>
          <p:sp>
            <p:nvSpPr>
              <p:cNvPr id="65" name="TextBox 64">
                <a:extLst>
                  <a:ext uri="{FF2B5EF4-FFF2-40B4-BE49-F238E27FC236}">
                    <a16:creationId xmlns:a16="http://schemas.microsoft.com/office/drawing/2014/main" id="{92F5B649-DCCA-16C1-D053-C43774E6F3A1}"/>
                  </a:ext>
                </a:extLst>
              </p:cNvPr>
              <p:cNvSpPr txBox="1"/>
              <p:nvPr/>
            </p:nvSpPr>
            <p:spPr>
              <a:xfrm>
                <a:off x="3062382" y="1949582"/>
                <a:ext cx="1356984" cy="295881"/>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Não há veterinários suficientes</a:t>
                </a:r>
              </a:p>
            </p:txBody>
          </p:sp>
        </p:grpSp>
        <p:grpSp>
          <p:nvGrpSpPr>
            <p:cNvPr id="61" name="Group 60">
              <a:extLst>
                <a:ext uri="{FF2B5EF4-FFF2-40B4-BE49-F238E27FC236}">
                  <a16:creationId xmlns:a16="http://schemas.microsoft.com/office/drawing/2014/main" id="{027763D2-94AD-69AD-E382-054990FBAC6D}"/>
                </a:ext>
              </a:extLst>
            </p:cNvPr>
            <p:cNvGrpSpPr/>
            <p:nvPr/>
          </p:nvGrpSpPr>
          <p:grpSpPr>
            <a:xfrm>
              <a:off x="942371" y="3682965"/>
              <a:ext cx="3701346" cy="307777"/>
              <a:chOff x="3402301" y="1881739"/>
              <a:chExt cx="1406089" cy="776344"/>
            </a:xfrm>
          </p:grpSpPr>
          <p:cxnSp>
            <p:nvCxnSpPr>
              <p:cNvPr id="62" name="Straight Arrow Connector 61">
                <a:extLst>
                  <a:ext uri="{FF2B5EF4-FFF2-40B4-BE49-F238E27FC236}">
                    <a16:creationId xmlns:a16="http://schemas.microsoft.com/office/drawing/2014/main" id="{1019ACDC-9F1B-6508-18A1-D36B2F488884}"/>
                  </a:ext>
                </a:extLst>
              </p:cNvPr>
              <p:cNvCxnSpPr>
                <a:cxnSpLocks/>
              </p:cNvCxnSpPr>
              <p:nvPr/>
            </p:nvCxnSpPr>
            <p:spPr>
              <a:xfrm>
                <a:off x="4610981" y="2252303"/>
                <a:ext cx="197409" cy="0"/>
              </a:xfrm>
              <a:prstGeom prst="straightConnector1">
                <a:avLst/>
              </a:prstGeom>
              <a:noFill/>
              <a:ln w="9525" cap="flat" cmpd="sng" algn="ctr">
                <a:solidFill>
                  <a:sysClr val="windowText" lastClr="000000"/>
                </a:solidFill>
                <a:prstDash val="solid"/>
                <a:tailEnd type="triangle"/>
              </a:ln>
              <a:effectLst/>
            </p:spPr>
          </p:cxnSp>
          <p:sp>
            <p:nvSpPr>
              <p:cNvPr id="63" name="TextBox 62">
                <a:extLst>
                  <a:ext uri="{FF2B5EF4-FFF2-40B4-BE49-F238E27FC236}">
                    <a16:creationId xmlns:a16="http://schemas.microsoft.com/office/drawing/2014/main" id="{6832737D-21D1-ADD4-8492-BBA99B50C65F}"/>
                  </a:ext>
                </a:extLst>
              </p:cNvPr>
              <p:cNvSpPr txBox="1"/>
              <p:nvPr/>
            </p:nvSpPr>
            <p:spPr>
              <a:xfrm>
                <a:off x="3402301" y="1881739"/>
                <a:ext cx="1122521" cy="776344"/>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Risco acrescido em caso de seca</a:t>
                </a:r>
              </a:p>
            </p:txBody>
          </p:sp>
        </p:grpSp>
      </p:grpSp>
      <p:grpSp>
        <p:nvGrpSpPr>
          <p:cNvPr id="72" name="Group 71">
            <a:extLst>
              <a:ext uri="{FF2B5EF4-FFF2-40B4-BE49-F238E27FC236}">
                <a16:creationId xmlns:a16="http://schemas.microsoft.com/office/drawing/2014/main" id="{348A0E52-DD05-D0BC-474A-FE73B15F180D}"/>
              </a:ext>
            </a:extLst>
          </p:cNvPr>
          <p:cNvGrpSpPr/>
          <p:nvPr/>
        </p:nvGrpSpPr>
        <p:grpSpPr>
          <a:xfrm>
            <a:off x="4468026" y="5562600"/>
            <a:ext cx="3660705" cy="307777"/>
            <a:chOff x="3536253" y="2075008"/>
            <a:chExt cx="1244294" cy="271469"/>
          </a:xfrm>
        </p:grpSpPr>
        <p:cxnSp>
          <p:nvCxnSpPr>
            <p:cNvPr id="73" name="Straight Arrow Connector 72">
              <a:extLst>
                <a:ext uri="{FF2B5EF4-FFF2-40B4-BE49-F238E27FC236}">
                  <a16:creationId xmlns:a16="http://schemas.microsoft.com/office/drawing/2014/main" id="{7423C1DA-A615-3081-23D5-7D1ABBA6312C}"/>
                </a:ext>
              </a:extLst>
            </p:cNvPr>
            <p:cNvCxnSpPr/>
            <p:nvPr/>
          </p:nvCxnSpPr>
          <p:spPr>
            <a:xfrm>
              <a:off x="4151744" y="2276640"/>
              <a:ext cx="628803" cy="0"/>
            </a:xfrm>
            <a:prstGeom prst="straightConnector1">
              <a:avLst/>
            </a:prstGeom>
            <a:noFill/>
            <a:ln w="9525" cap="flat" cmpd="sng" algn="ctr">
              <a:solidFill>
                <a:sysClr val="windowText" lastClr="000000"/>
              </a:solidFill>
              <a:prstDash val="solid"/>
              <a:tailEnd type="triangle"/>
            </a:ln>
            <a:effectLst/>
          </p:spPr>
        </p:cxnSp>
        <p:sp>
          <p:nvSpPr>
            <p:cNvPr id="74" name="TextBox 73">
              <a:extLst>
                <a:ext uri="{FF2B5EF4-FFF2-40B4-BE49-F238E27FC236}">
                  <a16:creationId xmlns:a16="http://schemas.microsoft.com/office/drawing/2014/main" id="{CA6FC826-AE81-7841-3198-3094AE219DC9}"/>
                </a:ext>
              </a:extLst>
            </p:cNvPr>
            <p:cNvSpPr txBox="1"/>
            <p:nvPr/>
          </p:nvSpPr>
          <p:spPr>
            <a:xfrm>
              <a:off x="3536253" y="2075008"/>
              <a:ext cx="1156887" cy="271469"/>
            </a:xfrm>
            <a:prstGeom prst="rect">
              <a:avLst/>
            </a:prstGeom>
            <a:solidFill>
              <a:sysClr val="window" lastClr="FFFFFF"/>
            </a:solidFill>
            <a:ln>
              <a:noFill/>
            </a:ln>
          </p:spPr>
          <p:txBody>
            <a:bodyPr wrap="square" rtlCol="0">
              <a:spAutoFit/>
            </a:bodyPr>
            <a:lstStyle/>
            <a:p>
              <a:pPr algn="ctr" eaLnBrk="1" fontAlgn="auto" hangingPunct="1">
                <a:spcBef>
                  <a:spcPts val="0"/>
                </a:spcBef>
                <a:spcAft>
                  <a:spcPts val="0"/>
                </a:spcAft>
                <a:defRPr/>
              </a:pPr>
              <a:r>
                <a:rPr lang="en-US" sz="1400" kern="0" dirty="0">
                  <a:solidFill>
                    <a:prstClr val="black"/>
                  </a:solidFill>
                </a:rPr>
                <a:t>Não há revisão regular dos relatórios</a:t>
              </a:r>
            </a:p>
          </p:txBody>
        </p:sp>
      </p:grpSp>
      <p:grpSp>
        <p:nvGrpSpPr>
          <p:cNvPr id="75" name="Group 74">
            <a:extLst>
              <a:ext uri="{FF2B5EF4-FFF2-40B4-BE49-F238E27FC236}">
                <a16:creationId xmlns:a16="http://schemas.microsoft.com/office/drawing/2014/main" id="{48180158-EF95-426D-07C7-C3231F6D98FD}"/>
              </a:ext>
            </a:extLst>
          </p:cNvPr>
          <p:cNvGrpSpPr/>
          <p:nvPr/>
        </p:nvGrpSpPr>
        <p:grpSpPr>
          <a:xfrm>
            <a:off x="228601" y="4329515"/>
            <a:ext cx="4495799" cy="1236062"/>
            <a:chOff x="191472" y="4329118"/>
            <a:chExt cx="4495799" cy="1236062"/>
          </a:xfrm>
        </p:grpSpPr>
        <p:grpSp>
          <p:nvGrpSpPr>
            <p:cNvPr id="76" name="Group 75">
              <a:extLst>
                <a:ext uri="{FF2B5EF4-FFF2-40B4-BE49-F238E27FC236}">
                  <a16:creationId xmlns:a16="http://schemas.microsoft.com/office/drawing/2014/main" id="{2173C3B4-8AB2-AF75-27C6-3770342543BB}"/>
                </a:ext>
              </a:extLst>
            </p:cNvPr>
            <p:cNvGrpSpPr/>
            <p:nvPr/>
          </p:nvGrpSpPr>
          <p:grpSpPr>
            <a:xfrm>
              <a:off x="604926" y="4329118"/>
              <a:ext cx="4082345" cy="307777"/>
              <a:chOff x="2971548" y="1940377"/>
              <a:chExt cx="1799404" cy="307777"/>
            </a:xfrm>
          </p:grpSpPr>
          <p:cxnSp>
            <p:nvCxnSpPr>
              <p:cNvPr id="86" name="Straight Arrow Connector 85">
                <a:extLst>
                  <a:ext uri="{FF2B5EF4-FFF2-40B4-BE49-F238E27FC236}">
                    <a16:creationId xmlns:a16="http://schemas.microsoft.com/office/drawing/2014/main" id="{FEA85FAE-ACF5-E3C4-9746-9168C441AF62}"/>
                  </a:ext>
                </a:extLst>
              </p:cNvPr>
              <p:cNvCxnSpPr>
                <a:cxnSpLocks/>
                <a:stCxn id="201" idx="3"/>
              </p:cNvCxnSpPr>
              <p:nvPr/>
            </p:nvCxnSpPr>
            <p:spPr>
              <a:xfrm>
                <a:off x="4586283" y="2114297"/>
                <a:ext cx="184669" cy="0"/>
              </a:xfrm>
              <a:prstGeom prst="straightConnector1">
                <a:avLst/>
              </a:prstGeom>
              <a:noFill/>
              <a:ln w="9525" cap="flat" cmpd="sng" algn="ctr">
                <a:solidFill>
                  <a:sysClr val="windowText" lastClr="000000"/>
                </a:solidFill>
                <a:prstDash val="solid"/>
                <a:tailEnd type="triangle"/>
              </a:ln>
              <a:effectLst/>
            </p:spPr>
          </p:cxnSp>
          <p:sp>
            <p:nvSpPr>
              <p:cNvPr id="87" name="TextBox 86">
                <a:extLst>
                  <a:ext uri="{FF2B5EF4-FFF2-40B4-BE49-F238E27FC236}">
                    <a16:creationId xmlns:a16="http://schemas.microsoft.com/office/drawing/2014/main" id="{91DE06F8-5F98-0F50-CD8B-CEF8BDEFED1C}"/>
                  </a:ext>
                </a:extLst>
              </p:cNvPr>
              <p:cNvSpPr txBox="1"/>
              <p:nvPr/>
            </p:nvSpPr>
            <p:spPr>
              <a:xfrm>
                <a:off x="2971548" y="1940377"/>
                <a:ext cx="1597880" cy="307777"/>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Diagnóstico incorreto de casos humanos</a:t>
                </a:r>
              </a:p>
            </p:txBody>
          </p:sp>
        </p:grpSp>
        <p:grpSp>
          <p:nvGrpSpPr>
            <p:cNvPr id="77" name="Group 76">
              <a:extLst>
                <a:ext uri="{FF2B5EF4-FFF2-40B4-BE49-F238E27FC236}">
                  <a16:creationId xmlns:a16="http://schemas.microsoft.com/office/drawing/2014/main" id="{9DA68EE4-A5F6-FED4-6C45-A32F53269CDE}"/>
                </a:ext>
              </a:extLst>
            </p:cNvPr>
            <p:cNvGrpSpPr/>
            <p:nvPr/>
          </p:nvGrpSpPr>
          <p:grpSpPr>
            <a:xfrm>
              <a:off x="649609" y="5257403"/>
              <a:ext cx="3566777" cy="307777"/>
              <a:chOff x="2996443" y="1963002"/>
              <a:chExt cx="1732673" cy="468902"/>
            </a:xfrm>
          </p:grpSpPr>
          <p:cxnSp>
            <p:nvCxnSpPr>
              <p:cNvPr id="84" name="Straight Arrow Connector 83">
                <a:extLst>
                  <a:ext uri="{FF2B5EF4-FFF2-40B4-BE49-F238E27FC236}">
                    <a16:creationId xmlns:a16="http://schemas.microsoft.com/office/drawing/2014/main" id="{DD59315C-C446-9FF4-5FB6-210E6253F948}"/>
                  </a:ext>
                </a:extLst>
              </p:cNvPr>
              <p:cNvCxnSpPr>
                <a:cxnSpLocks/>
              </p:cNvCxnSpPr>
              <p:nvPr/>
            </p:nvCxnSpPr>
            <p:spPr>
              <a:xfrm>
                <a:off x="4624714" y="2233109"/>
                <a:ext cx="104402" cy="0"/>
              </a:xfrm>
              <a:prstGeom prst="straightConnector1">
                <a:avLst/>
              </a:prstGeom>
              <a:noFill/>
              <a:ln w="9525" cap="flat" cmpd="sng" algn="ctr">
                <a:solidFill>
                  <a:sysClr val="windowText" lastClr="000000"/>
                </a:solidFill>
                <a:prstDash val="solid"/>
                <a:tailEnd type="triangle"/>
              </a:ln>
              <a:effectLst/>
            </p:spPr>
          </p:cxnSp>
          <p:sp>
            <p:nvSpPr>
              <p:cNvPr id="85" name="TextBox 84">
                <a:extLst>
                  <a:ext uri="{FF2B5EF4-FFF2-40B4-BE49-F238E27FC236}">
                    <a16:creationId xmlns:a16="http://schemas.microsoft.com/office/drawing/2014/main" id="{7DC7B7DA-2D29-BDB0-7895-3F44A7B83175}"/>
                  </a:ext>
                </a:extLst>
              </p:cNvPr>
              <p:cNvSpPr txBox="1"/>
              <p:nvPr/>
            </p:nvSpPr>
            <p:spPr>
              <a:xfrm>
                <a:off x="2996443" y="1963002"/>
                <a:ext cx="1567341" cy="468902"/>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Ausência de análises laboratoriais</a:t>
                </a:r>
              </a:p>
            </p:txBody>
          </p:sp>
        </p:grpSp>
        <p:grpSp>
          <p:nvGrpSpPr>
            <p:cNvPr id="78" name="Group 77">
              <a:extLst>
                <a:ext uri="{FF2B5EF4-FFF2-40B4-BE49-F238E27FC236}">
                  <a16:creationId xmlns:a16="http://schemas.microsoft.com/office/drawing/2014/main" id="{6E55C4C9-D0E6-B2CE-9A79-F5C94E264558}"/>
                </a:ext>
              </a:extLst>
            </p:cNvPr>
            <p:cNvGrpSpPr/>
            <p:nvPr/>
          </p:nvGrpSpPr>
          <p:grpSpPr>
            <a:xfrm>
              <a:off x="191472" y="4952601"/>
              <a:ext cx="4141187" cy="307777"/>
              <a:chOff x="3217115" y="1987361"/>
              <a:chExt cx="1529252" cy="271469"/>
            </a:xfrm>
          </p:grpSpPr>
          <p:cxnSp>
            <p:nvCxnSpPr>
              <p:cNvPr id="82" name="Straight Arrow Connector 81">
                <a:extLst>
                  <a:ext uri="{FF2B5EF4-FFF2-40B4-BE49-F238E27FC236}">
                    <a16:creationId xmlns:a16="http://schemas.microsoft.com/office/drawing/2014/main" id="{626FE718-F4ED-FEA7-E411-23E248C40BF3}"/>
                  </a:ext>
                </a:extLst>
              </p:cNvPr>
              <p:cNvCxnSpPr>
                <a:cxnSpLocks/>
                <a:stCxn id="202" idx="3"/>
              </p:cNvCxnSpPr>
              <p:nvPr/>
            </p:nvCxnSpPr>
            <p:spPr>
              <a:xfrm>
                <a:off x="4652205" y="2127835"/>
                <a:ext cx="94162" cy="5764"/>
              </a:xfrm>
              <a:prstGeom prst="straightConnector1">
                <a:avLst/>
              </a:prstGeom>
              <a:noFill/>
              <a:ln w="9525" cap="flat" cmpd="sng" algn="ctr">
                <a:solidFill>
                  <a:sysClr val="windowText" lastClr="000000"/>
                </a:solidFill>
                <a:prstDash val="solid"/>
                <a:tailEnd type="triangle"/>
              </a:ln>
              <a:effectLst/>
            </p:spPr>
          </p:cxnSp>
          <p:sp>
            <p:nvSpPr>
              <p:cNvPr id="83" name="TextBox 82">
                <a:extLst>
                  <a:ext uri="{FF2B5EF4-FFF2-40B4-BE49-F238E27FC236}">
                    <a16:creationId xmlns:a16="http://schemas.microsoft.com/office/drawing/2014/main" id="{2D0138AB-BBD9-AB81-1BB9-3E897818AF29}"/>
                  </a:ext>
                </a:extLst>
              </p:cNvPr>
              <p:cNvSpPr txBox="1"/>
              <p:nvPr/>
            </p:nvSpPr>
            <p:spPr>
              <a:xfrm>
                <a:off x="3217115" y="1987361"/>
                <a:ext cx="1394207" cy="271469"/>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Relatórios deficientes por parte dos médicos</a:t>
                </a:r>
              </a:p>
            </p:txBody>
          </p:sp>
        </p:grpSp>
        <p:grpSp>
          <p:nvGrpSpPr>
            <p:cNvPr id="79" name="Group 78">
              <a:extLst>
                <a:ext uri="{FF2B5EF4-FFF2-40B4-BE49-F238E27FC236}">
                  <a16:creationId xmlns:a16="http://schemas.microsoft.com/office/drawing/2014/main" id="{097BEB98-4E00-CD66-164C-6A54FD288A4A}"/>
                </a:ext>
              </a:extLst>
            </p:cNvPr>
            <p:cNvGrpSpPr/>
            <p:nvPr/>
          </p:nvGrpSpPr>
          <p:grpSpPr>
            <a:xfrm>
              <a:off x="649609" y="4638444"/>
              <a:ext cx="3871180" cy="307777"/>
              <a:chOff x="3401855" y="1962149"/>
              <a:chExt cx="1369187" cy="468696"/>
            </a:xfrm>
          </p:grpSpPr>
          <p:cxnSp>
            <p:nvCxnSpPr>
              <p:cNvPr id="80" name="Straight Arrow Connector 79">
                <a:extLst>
                  <a:ext uri="{FF2B5EF4-FFF2-40B4-BE49-F238E27FC236}">
                    <a16:creationId xmlns:a16="http://schemas.microsoft.com/office/drawing/2014/main" id="{270ECD1A-68B9-2C5C-5FAE-DB953929AC84}"/>
                  </a:ext>
                </a:extLst>
              </p:cNvPr>
              <p:cNvCxnSpPr>
                <a:cxnSpLocks/>
              </p:cNvCxnSpPr>
              <p:nvPr/>
            </p:nvCxnSpPr>
            <p:spPr>
              <a:xfrm>
                <a:off x="4668219" y="2233064"/>
                <a:ext cx="102823" cy="0"/>
              </a:xfrm>
              <a:prstGeom prst="straightConnector1">
                <a:avLst/>
              </a:prstGeom>
              <a:noFill/>
              <a:ln w="9525" cap="flat" cmpd="sng" algn="ctr">
                <a:solidFill>
                  <a:sysClr val="windowText" lastClr="000000"/>
                </a:solidFill>
                <a:prstDash val="solid"/>
                <a:tailEnd type="triangle"/>
              </a:ln>
              <a:effectLst/>
            </p:spPr>
          </p:cxnSp>
          <p:sp>
            <p:nvSpPr>
              <p:cNvPr id="81" name="TextBox 80">
                <a:extLst>
                  <a:ext uri="{FF2B5EF4-FFF2-40B4-BE49-F238E27FC236}">
                    <a16:creationId xmlns:a16="http://schemas.microsoft.com/office/drawing/2014/main" id="{E233FA98-9C68-08FA-46A2-38F46D5C1EDE}"/>
                  </a:ext>
                </a:extLst>
              </p:cNvPr>
              <p:cNvSpPr txBox="1"/>
              <p:nvPr/>
            </p:nvSpPr>
            <p:spPr>
              <a:xfrm>
                <a:off x="3401855" y="1962149"/>
                <a:ext cx="1229982" cy="468696"/>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Acesso deficiente aos cuidados de saúde</a:t>
                </a:r>
              </a:p>
            </p:txBody>
          </p:sp>
        </p:grpSp>
      </p:grpSp>
      <p:sp>
        <p:nvSpPr>
          <p:cNvPr id="88" name="TextBox 87">
            <a:extLst>
              <a:ext uri="{FF2B5EF4-FFF2-40B4-BE49-F238E27FC236}">
                <a16:creationId xmlns:a16="http://schemas.microsoft.com/office/drawing/2014/main" id="{8BE998F3-8907-ADCE-FA2D-31EB0E585AE7}"/>
              </a:ext>
            </a:extLst>
          </p:cNvPr>
          <p:cNvSpPr txBox="1"/>
          <p:nvPr/>
        </p:nvSpPr>
        <p:spPr>
          <a:xfrm>
            <a:off x="2895600" y="2483665"/>
            <a:ext cx="328665"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C00000"/>
                </a:solidFill>
              </a:rPr>
              <a:t>N</a:t>
            </a:r>
            <a:endParaRPr lang="en-US" sz="1600" b="1" i="1" kern="0" dirty="0">
              <a:solidFill>
                <a:srgbClr val="C00000"/>
              </a:solidFill>
            </a:endParaRPr>
          </a:p>
        </p:txBody>
      </p:sp>
      <p:sp>
        <p:nvSpPr>
          <p:cNvPr id="89" name="TextBox 88">
            <a:extLst>
              <a:ext uri="{FF2B5EF4-FFF2-40B4-BE49-F238E27FC236}">
                <a16:creationId xmlns:a16="http://schemas.microsoft.com/office/drawing/2014/main" id="{EC2178DA-69B9-133C-C033-C8FD9D9CA11D}"/>
              </a:ext>
            </a:extLst>
          </p:cNvPr>
          <p:cNvSpPr txBox="1"/>
          <p:nvPr/>
        </p:nvSpPr>
        <p:spPr>
          <a:xfrm>
            <a:off x="2966669" y="2809322"/>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C00000"/>
                </a:solidFill>
              </a:rPr>
              <a:t>N</a:t>
            </a:r>
            <a:endParaRPr lang="en-US" sz="1600" b="1" i="1" kern="0" dirty="0">
              <a:solidFill>
                <a:srgbClr val="C00000"/>
              </a:solidFill>
            </a:endParaRPr>
          </a:p>
        </p:txBody>
      </p:sp>
      <p:sp>
        <p:nvSpPr>
          <p:cNvPr id="90" name="TextBox 89">
            <a:extLst>
              <a:ext uri="{FF2B5EF4-FFF2-40B4-BE49-F238E27FC236}">
                <a16:creationId xmlns:a16="http://schemas.microsoft.com/office/drawing/2014/main" id="{77BA2979-FF13-07CB-B9FB-1E88113A6DAB}"/>
              </a:ext>
            </a:extLst>
          </p:cNvPr>
          <p:cNvSpPr txBox="1"/>
          <p:nvPr/>
        </p:nvSpPr>
        <p:spPr>
          <a:xfrm>
            <a:off x="3082712" y="3089096"/>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C00000"/>
                </a:solidFill>
              </a:rPr>
              <a:t>N</a:t>
            </a:r>
            <a:endParaRPr lang="en-US" sz="1600" b="1" i="1" kern="0" dirty="0">
              <a:solidFill>
                <a:srgbClr val="C00000"/>
              </a:solidFill>
            </a:endParaRPr>
          </a:p>
        </p:txBody>
      </p:sp>
      <p:sp>
        <p:nvSpPr>
          <p:cNvPr id="91" name="TextBox 90">
            <a:extLst>
              <a:ext uri="{FF2B5EF4-FFF2-40B4-BE49-F238E27FC236}">
                <a16:creationId xmlns:a16="http://schemas.microsoft.com/office/drawing/2014/main" id="{C0589FBC-0CE0-B573-8F60-242D5E811D61}"/>
              </a:ext>
            </a:extLst>
          </p:cNvPr>
          <p:cNvSpPr txBox="1"/>
          <p:nvPr/>
        </p:nvSpPr>
        <p:spPr>
          <a:xfrm>
            <a:off x="3235112" y="3440668"/>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C00000"/>
                </a:solidFill>
              </a:rPr>
              <a:t>N</a:t>
            </a:r>
            <a:endParaRPr lang="en-US" sz="1600" b="1" i="1" kern="0" dirty="0">
              <a:solidFill>
                <a:srgbClr val="C00000"/>
              </a:solidFill>
            </a:endParaRPr>
          </a:p>
        </p:txBody>
      </p:sp>
      <p:sp>
        <p:nvSpPr>
          <p:cNvPr id="92" name="TextBox 91">
            <a:extLst>
              <a:ext uri="{FF2B5EF4-FFF2-40B4-BE49-F238E27FC236}">
                <a16:creationId xmlns:a16="http://schemas.microsoft.com/office/drawing/2014/main" id="{ACB402F1-8A24-4636-3DD2-1FF26F84DD5A}"/>
              </a:ext>
            </a:extLst>
          </p:cNvPr>
          <p:cNvSpPr txBox="1"/>
          <p:nvPr/>
        </p:nvSpPr>
        <p:spPr>
          <a:xfrm>
            <a:off x="3543162" y="3757212"/>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C00000"/>
                </a:solidFill>
              </a:rPr>
              <a:t>N</a:t>
            </a:r>
            <a:endParaRPr lang="en-US" sz="1600" b="1" i="1" kern="0" dirty="0">
              <a:solidFill>
                <a:srgbClr val="C00000"/>
              </a:solidFill>
            </a:endParaRPr>
          </a:p>
        </p:txBody>
      </p:sp>
      <p:sp>
        <p:nvSpPr>
          <p:cNvPr id="201" name="TextBox 200">
            <a:extLst>
              <a:ext uri="{FF2B5EF4-FFF2-40B4-BE49-F238E27FC236}">
                <a16:creationId xmlns:a16="http://schemas.microsoft.com/office/drawing/2014/main" id="{6CCD7CDA-3E9E-D4B8-B214-A0E37F93CA9C}"/>
              </a:ext>
            </a:extLst>
          </p:cNvPr>
          <p:cNvSpPr txBox="1"/>
          <p:nvPr/>
        </p:nvSpPr>
        <p:spPr>
          <a:xfrm>
            <a:off x="4038600" y="4334158"/>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F7941D"/>
                </a:solidFill>
              </a:rPr>
              <a:t>P</a:t>
            </a:r>
          </a:p>
        </p:txBody>
      </p:sp>
      <p:sp>
        <p:nvSpPr>
          <p:cNvPr id="202" name="TextBox 201">
            <a:extLst>
              <a:ext uri="{FF2B5EF4-FFF2-40B4-BE49-F238E27FC236}">
                <a16:creationId xmlns:a16="http://schemas.microsoft.com/office/drawing/2014/main" id="{2B60A41F-3444-D42F-C159-F13E13EF6C6C}"/>
              </a:ext>
            </a:extLst>
          </p:cNvPr>
          <p:cNvSpPr txBox="1"/>
          <p:nvPr/>
        </p:nvSpPr>
        <p:spPr>
          <a:xfrm>
            <a:off x="3847962" y="4942983"/>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F7941D"/>
                </a:solidFill>
              </a:rPr>
              <a:t>P</a:t>
            </a:r>
          </a:p>
        </p:txBody>
      </p:sp>
      <p:sp>
        <p:nvSpPr>
          <p:cNvPr id="203" name="TextBox 202">
            <a:extLst>
              <a:ext uri="{FF2B5EF4-FFF2-40B4-BE49-F238E27FC236}">
                <a16:creationId xmlns:a16="http://schemas.microsoft.com/office/drawing/2014/main" id="{876597E4-F765-90BE-61CC-8BA236F6D3D0}"/>
              </a:ext>
            </a:extLst>
          </p:cNvPr>
          <p:cNvSpPr txBox="1"/>
          <p:nvPr/>
        </p:nvSpPr>
        <p:spPr>
          <a:xfrm>
            <a:off x="3771762" y="5270153"/>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F7941D"/>
                </a:solidFill>
              </a:rPr>
              <a:t>P</a:t>
            </a:r>
          </a:p>
        </p:txBody>
      </p:sp>
      <p:sp>
        <p:nvSpPr>
          <p:cNvPr id="204" name="TextBox 203">
            <a:extLst>
              <a:ext uri="{FF2B5EF4-FFF2-40B4-BE49-F238E27FC236}">
                <a16:creationId xmlns:a16="http://schemas.microsoft.com/office/drawing/2014/main" id="{FE0FB166-5830-FD5C-F271-3C950D07CC00}"/>
              </a:ext>
            </a:extLst>
          </p:cNvPr>
          <p:cNvSpPr txBox="1"/>
          <p:nvPr/>
        </p:nvSpPr>
        <p:spPr>
          <a:xfrm>
            <a:off x="3962400" y="4629708"/>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C00000"/>
                </a:solidFill>
              </a:rPr>
              <a:t>N</a:t>
            </a:r>
            <a:endParaRPr lang="en-US" sz="1600" b="1" i="1" kern="0" dirty="0">
              <a:solidFill>
                <a:srgbClr val="C00000"/>
              </a:solidFill>
            </a:endParaRPr>
          </a:p>
        </p:txBody>
      </p:sp>
      <p:sp>
        <p:nvSpPr>
          <p:cNvPr id="272" name="TextBox 271">
            <a:extLst>
              <a:ext uri="{FF2B5EF4-FFF2-40B4-BE49-F238E27FC236}">
                <a16:creationId xmlns:a16="http://schemas.microsoft.com/office/drawing/2014/main" id="{1696947F-3A40-5EF7-9743-259E56500938}"/>
              </a:ext>
            </a:extLst>
          </p:cNvPr>
          <p:cNvSpPr txBox="1"/>
          <p:nvPr/>
        </p:nvSpPr>
        <p:spPr>
          <a:xfrm>
            <a:off x="7048362" y="2327350"/>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F7941D"/>
                </a:solidFill>
              </a:rPr>
              <a:t>P</a:t>
            </a:r>
          </a:p>
        </p:txBody>
      </p:sp>
      <p:sp>
        <p:nvSpPr>
          <p:cNvPr id="273" name="TextBox 272">
            <a:extLst>
              <a:ext uri="{FF2B5EF4-FFF2-40B4-BE49-F238E27FC236}">
                <a16:creationId xmlns:a16="http://schemas.microsoft.com/office/drawing/2014/main" id="{740575E0-A113-FDE2-0362-859C7F4159E1}"/>
              </a:ext>
            </a:extLst>
          </p:cNvPr>
          <p:cNvSpPr txBox="1"/>
          <p:nvPr/>
        </p:nvSpPr>
        <p:spPr>
          <a:xfrm>
            <a:off x="7048362" y="2605686"/>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C00000"/>
                </a:solidFill>
              </a:rPr>
              <a:t>N</a:t>
            </a:r>
            <a:endParaRPr lang="en-US" sz="1600" b="1" i="1" kern="0" dirty="0">
              <a:solidFill>
                <a:srgbClr val="C00000"/>
              </a:solidFill>
            </a:endParaRPr>
          </a:p>
        </p:txBody>
      </p:sp>
      <p:sp>
        <p:nvSpPr>
          <p:cNvPr id="274" name="TextBox 273">
            <a:extLst>
              <a:ext uri="{FF2B5EF4-FFF2-40B4-BE49-F238E27FC236}">
                <a16:creationId xmlns:a16="http://schemas.microsoft.com/office/drawing/2014/main" id="{EB00FC4C-08ED-BF81-69CC-211999AD6690}"/>
              </a:ext>
            </a:extLst>
          </p:cNvPr>
          <p:cNvSpPr txBox="1"/>
          <p:nvPr/>
        </p:nvSpPr>
        <p:spPr>
          <a:xfrm>
            <a:off x="7400129" y="2879793"/>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C00000"/>
                </a:solidFill>
              </a:rPr>
              <a:t>N</a:t>
            </a:r>
            <a:endParaRPr lang="en-US" sz="1600" b="1" i="1" kern="0" dirty="0">
              <a:solidFill>
                <a:srgbClr val="C00000"/>
              </a:solidFill>
            </a:endParaRPr>
          </a:p>
        </p:txBody>
      </p:sp>
      <p:sp>
        <p:nvSpPr>
          <p:cNvPr id="275" name="TextBox 274">
            <a:extLst>
              <a:ext uri="{FF2B5EF4-FFF2-40B4-BE49-F238E27FC236}">
                <a16:creationId xmlns:a16="http://schemas.microsoft.com/office/drawing/2014/main" id="{E410B36B-DFCC-86A9-9061-B6F3EFE96FE2}"/>
              </a:ext>
            </a:extLst>
          </p:cNvPr>
          <p:cNvSpPr txBox="1"/>
          <p:nvPr/>
        </p:nvSpPr>
        <p:spPr>
          <a:xfrm>
            <a:off x="7387281" y="3197028"/>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C00000"/>
                </a:solidFill>
              </a:rPr>
              <a:t>N</a:t>
            </a:r>
            <a:endParaRPr lang="en-US" sz="1600" b="1" i="1" kern="0" dirty="0">
              <a:solidFill>
                <a:srgbClr val="C00000"/>
              </a:solidFill>
            </a:endParaRPr>
          </a:p>
        </p:txBody>
      </p:sp>
      <p:sp>
        <p:nvSpPr>
          <p:cNvPr id="276" name="TextBox 275">
            <a:extLst>
              <a:ext uri="{FF2B5EF4-FFF2-40B4-BE49-F238E27FC236}">
                <a16:creationId xmlns:a16="http://schemas.microsoft.com/office/drawing/2014/main" id="{CC3E4223-8527-BBDE-53C3-65129F410DFE}"/>
              </a:ext>
            </a:extLst>
          </p:cNvPr>
          <p:cNvSpPr txBox="1"/>
          <p:nvPr/>
        </p:nvSpPr>
        <p:spPr>
          <a:xfrm>
            <a:off x="7467600" y="3488754"/>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C00000"/>
                </a:solidFill>
              </a:rPr>
              <a:t>N</a:t>
            </a:r>
            <a:endParaRPr lang="en-US" sz="1600" b="1" i="1" kern="0" dirty="0">
              <a:solidFill>
                <a:srgbClr val="C00000"/>
              </a:solidFill>
            </a:endParaRPr>
          </a:p>
        </p:txBody>
      </p:sp>
      <p:sp>
        <p:nvSpPr>
          <p:cNvPr id="277" name="TextBox 276">
            <a:extLst>
              <a:ext uri="{FF2B5EF4-FFF2-40B4-BE49-F238E27FC236}">
                <a16:creationId xmlns:a16="http://schemas.microsoft.com/office/drawing/2014/main" id="{A9D3DD3C-D003-DA97-CEBC-C3A128D9BA15}"/>
              </a:ext>
            </a:extLst>
          </p:cNvPr>
          <p:cNvSpPr txBox="1"/>
          <p:nvPr/>
        </p:nvSpPr>
        <p:spPr>
          <a:xfrm>
            <a:off x="7734162" y="3782820"/>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C00000"/>
                </a:solidFill>
              </a:rPr>
              <a:t>N</a:t>
            </a:r>
            <a:endParaRPr lang="en-US" sz="1600" b="1" i="1" kern="0" dirty="0">
              <a:solidFill>
                <a:srgbClr val="C00000"/>
              </a:solidFill>
            </a:endParaRPr>
          </a:p>
        </p:txBody>
      </p:sp>
      <p:sp>
        <p:nvSpPr>
          <p:cNvPr id="279" name="TextBox 278">
            <a:extLst>
              <a:ext uri="{FF2B5EF4-FFF2-40B4-BE49-F238E27FC236}">
                <a16:creationId xmlns:a16="http://schemas.microsoft.com/office/drawing/2014/main" id="{3FD750C5-050C-E676-FAB1-0122D36D4004}"/>
              </a:ext>
            </a:extLst>
          </p:cNvPr>
          <p:cNvSpPr txBox="1"/>
          <p:nvPr/>
        </p:nvSpPr>
        <p:spPr>
          <a:xfrm>
            <a:off x="8043799" y="4212122"/>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F7941D"/>
                </a:solidFill>
              </a:rPr>
              <a:t>P</a:t>
            </a:r>
          </a:p>
        </p:txBody>
      </p:sp>
      <p:sp>
        <p:nvSpPr>
          <p:cNvPr id="280" name="TextBox 279">
            <a:extLst>
              <a:ext uri="{FF2B5EF4-FFF2-40B4-BE49-F238E27FC236}">
                <a16:creationId xmlns:a16="http://schemas.microsoft.com/office/drawing/2014/main" id="{39C01C88-907B-A56B-8883-F2A01E93C700}"/>
              </a:ext>
            </a:extLst>
          </p:cNvPr>
          <p:cNvSpPr txBox="1"/>
          <p:nvPr/>
        </p:nvSpPr>
        <p:spPr>
          <a:xfrm>
            <a:off x="7772400" y="5224046"/>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F7941D"/>
                </a:solidFill>
              </a:rPr>
              <a:t>P</a:t>
            </a:r>
          </a:p>
        </p:txBody>
      </p:sp>
      <p:sp>
        <p:nvSpPr>
          <p:cNvPr id="281" name="TextBox 280">
            <a:extLst>
              <a:ext uri="{FF2B5EF4-FFF2-40B4-BE49-F238E27FC236}">
                <a16:creationId xmlns:a16="http://schemas.microsoft.com/office/drawing/2014/main" id="{1E9DDF98-3100-2447-5DF0-FE2F919F551E}"/>
              </a:ext>
            </a:extLst>
          </p:cNvPr>
          <p:cNvSpPr txBox="1"/>
          <p:nvPr/>
        </p:nvSpPr>
        <p:spPr>
          <a:xfrm>
            <a:off x="7994844" y="4487157"/>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338533"/>
                </a:solidFill>
              </a:rPr>
              <a:t>T</a:t>
            </a:r>
          </a:p>
        </p:txBody>
      </p:sp>
      <p:sp>
        <p:nvSpPr>
          <p:cNvPr id="283" name="TextBox 282">
            <a:extLst>
              <a:ext uri="{FF2B5EF4-FFF2-40B4-BE49-F238E27FC236}">
                <a16:creationId xmlns:a16="http://schemas.microsoft.com/office/drawing/2014/main" id="{69C61626-8A4E-60C7-0C8B-9069B99F1733}"/>
              </a:ext>
            </a:extLst>
          </p:cNvPr>
          <p:cNvSpPr txBox="1"/>
          <p:nvPr/>
        </p:nvSpPr>
        <p:spPr>
          <a:xfrm>
            <a:off x="7626447" y="5608707"/>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338533"/>
                </a:solidFill>
              </a:rPr>
              <a:t>T</a:t>
            </a:r>
          </a:p>
        </p:txBody>
      </p:sp>
      <p:sp>
        <p:nvSpPr>
          <p:cNvPr id="286" name="TextBox 285">
            <a:extLst>
              <a:ext uri="{FF2B5EF4-FFF2-40B4-BE49-F238E27FC236}">
                <a16:creationId xmlns:a16="http://schemas.microsoft.com/office/drawing/2014/main" id="{8FC3B0FE-E365-50D7-A8AC-C5A426445C43}"/>
              </a:ext>
            </a:extLst>
          </p:cNvPr>
          <p:cNvSpPr txBox="1"/>
          <p:nvPr/>
        </p:nvSpPr>
        <p:spPr>
          <a:xfrm>
            <a:off x="9319064" y="1439912"/>
            <a:ext cx="2644336" cy="923330"/>
          </a:xfrm>
          <a:prstGeom prst="rect">
            <a:avLst/>
          </a:prstGeom>
          <a:noFill/>
          <a:ln w="38100">
            <a:solidFill>
              <a:srgbClr val="0065A4"/>
            </a:solidFill>
          </a:ln>
        </p:spPr>
        <p:txBody>
          <a:bodyPr wrap="square" lIns="91440" tIns="45720" rIns="91440" bIns="45720" rtlCol="0" anchor="t">
            <a:spAutoFit/>
          </a:bodyPr>
          <a:lstStyle/>
          <a:p>
            <a:pPr eaLnBrk="1" fontAlgn="auto" hangingPunct="1">
              <a:spcBef>
                <a:spcPts val="0"/>
              </a:spcBef>
              <a:spcAft>
                <a:spcPts val="0"/>
              </a:spcAft>
              <a:defRPr/>
            </a:pPr>
            <a:r>
              <a:rPr lang="en-US" b="1" kern="0" dirty="0">
                <a:solidFill>
                  <a:srgbClr val="00953A"/>
                </a:solidFill>
                <a:cs typeface="Arial"/>
              </a:rPr>
              <a:t>T: </a:t>
            </a:r>
            <a:r>
              <a:rPr lang="en-US" b="1" kern="0" dirty="0">
                <a:cs typeface="Arial"/>
              </a:rPr>
              <a:t>Controle total</a:t>
            </a:r>
          </a:p>
          <a:p>
            <a:pPr eaLnBrk="1" fontAlgn="auto" hangingPunct="1">
              <a:spcBef>
                <a:spcPts val="0"/>
              </a:spcBef>
              <a:spcAft>
                <a:spcPts val="0"/>
              </a:spcAft>
              <a:defRPr/>
            </a:pPr>
            <a:r>
              <a:rPr lang="en-US" b="1" kern="0" baseline="0" dirty="0">
                <a:solidFill>
                  <a:srgbClr val="F7941D"/>
                </a:solidFill>
              </a:rPr>
              <a:t>P: </a:t>
            </a:r>
            <a:r>
              <a:rPr lang="en-US" b="1" kern="0" dirty="0">
                <a:solidFill>
                  <a:prstClr val="black"/>
                </a:solidFill>
              </a:rPr>
              <a:t>Controle parcial</a:t>
            </a:r>
          </a:p>
          <a:p>
            <a:pPr eaLnBrk="1" fontAlgn="auto" hangingPunct="1">
              <a:spcBef>
                <a:spcPts val="0"/>
              </a:spcBef>
              <a:spcAft>
                <a:spcPts val="0"/>
              </a:spcAft>
              <a:defRPr/>
            </a:pPr>
            <a:r>
              <a:rPr lang="en-US" b="1" kern="0" dirty="0">
                <a:solidFill>
                  <a:srgbClr val="C00000"/>
                </a:solidFill>
              </a:rPr>
              <a:t>N: </a:t>
            </a:r>
            <a:r>
              <a:rPr lang="en-US" b="1" kern="0" dirty="0" err="1">
                <a:solidFill>
                  <a:prstClr val="black"/>
                </a:solidFill>
              </a:rPr>
              <a:t>Não</a:t>
            </a:r>
            <a:r>
              <a:rPr lang="en-US" b="1" kern="0" dirty="0">
                <a:solidFill>
                  <a:prstClr val="black"/>
                </a:solidFill>
              </a:rPr>
              <a:t> </a:t>
            </a:r>
            <a:r>
              <a:rPr lang="en-US" b="1" kern="0" dirty="0" err="1">
                <a:solidFill>
                  <a:prstClr val="black"/>
                </a:solidFill>
              </a:rPr>
              <a:t>tem</a:t>
            </a:r>
            <a:r>
              <a:rPr lang="en-US" b="1" kern="0" dirty="0">
                <a:solidFill>
                  <a:prstClr val="black"/>
                </a:solidFill>
              </a:rPr>
              <a:t> </a:t>
            </a:r>
            <a:r>
              <a:rPr lang="en-US" b="1" kern="0" dirty="0" err="1">
                <a:solidFill>
                  <a:prstClr val="black"/>
                </a:solidFill>
              </a:rPr>
              <a:t>controle</a:t>
            </a:r>
            <a:endParaRPr lang="en-US" b="1" kern="0" dirty="0">
              <a:solidFill>
                <a:prstClr val="black"/>
              </a:solidFill>
            </a:endParaRPr>
          </a:p>
        </p:txBody>
      </p:sp>
      <p:sp>
        <p:nvSpPr>
          <p:cNvPr id="3" name="Rectangle 2">
            <a:extLst>
              <a:ext uri="{FF2B5EF4-FFF2-40B4-BE49-F238E27FC236}">
                <a16:creationId xmlns:a16="http://schemas.microsoft.com/office/drawing/2014/main" id="{709F7D83-6A08-DB03-4F97-3B57B6704B3C}"/>
              </a:ext>
            </a:extLst>
          </p:cNvPr>
          <p:cNvSpPr/>
          <p:nvPr/>
        </p:nvSpPr>
        <p:spPr>
          <a:xfrm>
            <a:off x="1719996" y="1578114"/>
            <a:ext cx="2210447" cy="707886"/>
          </a:xfrm>
          <a:prstGeom prst="rect">
            <a:avLst/>
          </a:prstGeom>
        </p:spPr>
        <p:txBody>
          <a:bodyPr wrap="square">
            <a:spAutoFit/>
          </a:bodyPr>
          <a:lstStyle/>
          <a:p>
            <a:pPr algn="ctr">
              <a:defRPr/>
            </a:pPr>
            <a:r>
              <a:rPr lang="en-US" sz="2000" b="1" kern="0" dirty="0">
                <a:solidFill>
                  <a:srgbClr val="00953A"/>
                </a:solidFill>
              </a:rPr>
              <a:t>Ambiente/</a:t>
            </a:r>
          </a:p>
          <a:p>
            <a:pPr algn="ctr">
              <a:defRPr/>
            </a:pPr>
            <a:r>
              <a:rPr lang="en-US" sz="2000" b="1" kern="0" dirty="0">
                <a:solidFill>
                  <a:srgbClr val="00953A"/>
                </a:solidFill>
              </a:rPr>
              <a:t>animal</a:t>
            </a:r>
          </a:p>
        </p:txBody>
      </p:sp>
      <p:sp>
        <p:nvSpPr>
          <p:cNvPr id="2" name="TextBox 60">
            <a:extLst>
              <a:ext uri="{FF2B5EF4-FFF2-40B4-BE49-F238E27FC236}">
                <a16:creationId xmlns:a16="http://schemas.microsoft.com/office/drawing/2014/main" id="{3204EA96-5522-44B3-DDBC-98296A4A49CE}"/>
              </a:ext>
            </a:extLst>
          </p:cNvPr>
          <p:cNvSpPr txBox="1"/>
          <p:nvPr/>
        </p:nvSpPr>
        <p:spPr>
          <a:xfrm>
            <a:off x="4953000" y="4658380"/>
            <a:ext cx="3084887" cy="523220"/>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Não há ligações entre </a:t>
            </a:r>
            <a:r>
              <a:rPr lang="en-US" sz="1400" kern="0" dirty="0" err="1">
                <a:solidFill>
                  <a:prstClr val="black"/>
                </a:solidFill>
              </a:rPr>
              <a:t>os</a:t>
            </a:r>
            <a:r>
              <a:rPr lang="en-US" sz="1400" kern="0" dirty="0">
                <a:solidFill>
                  <a:prstClr val="black"/>
                </a:solidFill>
              </a:rPr>
              <a:t> </a:t>
            </a:r>
            <a:r>
              <a:rPr lang="en-US" sz="1400" kern="0" dirty="0" err="1">
                <a:solidFill>
                  <a:prstClr val="black"/>
                </a:solidFill>
              </a:rPr>
              <a:t>Ministério</a:t>
            </a:r>
            <a:r>
              <a:rPr lang="en-US" sz="1400" kern="0" dirty="0">
                <a:solidFill>
                  <a:prstClr val="black"/>
                </a:solidFill>
              </a:rPr>
              <a:t> da </a:t>
            </a:r>
            <a:r>
              <a:rPr lang="en-US" sz="1400" kern="0" dirty="0" err="1">
                <a:solidFill>
                  <a:prstClr val="black"/>
                </a:solidFill>
              </a:rPr>
              <a:t>Saúde</a:t>
            </a:r>
            <a:r>
              <a:rPr lang="en-US" sz="1400" kern="0" dirty="0">
                <a:solidFill>
                  <a:prstClr val="black"/>
                </a:solidFill>
              </a:rPr>
              <a:t> Animal e Saude </a:t>
            </a:r>
            <a:r>
              <a:rPr lang="en-US" sz="1400" kern="0" dirty="0" err="1">
                <a:solidFill>
                  <a:prstClr val="black"/>
                </a:solidFill>
              </a:rPr>
              <a:t>humana</a:t>
            </a:r>
            <a:endParaRPr lang="en-US" sz="1400" kern="0" dirty="0">
              <a:solidFill>
                <a:prstClr val="black"/>
              </a:solidFill>
            </a:endParaRPr>
          </a:p>
        </p:txBody>
      </p:sp>
      <p:sp>
        <p:nvSpPr>
          <p:cNvPr id="282" name="TextBox 281">
            <a:extLst>
              <a:ext uri="{FF2B5EF4-FFF2-40B4-BE49-F238E27FC236}">
                <a16:creationId xmlns:a16="http://schemas.microsoft.com/office/drawing/2014/main" id="{64B50709-462A-71FA-0A3E-1E0E3D20F125}"/>
              </a:ext>
            </a:extLst>
          </p:cNvPr>
          <p:cNvSpPr txBox="1"/>
          <p:nvPr/>
        </p:nvSpPr>
        <p:spPr>
          <a:xfrm>
            <a:off x="7918380" y="4809564"/>
            <a:ext cx="257306"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338533"/>
                </a:solidFill>
              </a:rPr>
              <a:t>T</a:t>
            </a:r>
          </a:p>
        </p:txBody>
      </p:sp>
      <p:sp>
        <p:nvSpPr>
          <p:cNvPr id="4" name="Title 3">
            <a:extLst>
              <a:ext uri="{FF2B5EF4-FFF2-40B4-BE49-F238E27FC236}">
                <a16:creationId xmlns:a16="http://schemas.microsoft.com/office/drawing/2014/main" id="{3E7DF5A0-BC23-AC1E-10FE-B0E0D4631748}"/>
              </a:ext>
            </a:extLst>
          </p:cNvPr>
          <p:cNvSpPr>
            <a:spLocks noGrp="1"/>
          </p:cNvSpPr>
          <p:nvPr>
            <p:ph type="title"/>
          </p:nvPr>
        </p:nvSpPr>
        <p:spPr/>
        <p:txBody>
          <a:bodyPr/>
          <a:lstStyle/>
          <a:p>
            <a:r>
              <a:rPr lang="en-US" dirty="0" err="1"/>
              <a:t>Diagrama</a:t>
            </a:r>
            <a:r>
              <a:rPr lang="en-US" dirty="0"/>
              <a:t> de </a:t>
            </a:r>
            <a:r>
              <a:rPr lang="en-US" dirty="0" err="1"/>
              <a:t>Espinha</a:t>
            </a:r>
            <a:r>
              <a:rPr lang="en-US" dirty="0"/>
              <a:t> de </a:t>
            </a:r>
            <a:r>
              <a:rPr lang="en-US" dirty="0" err="1"/>
              <a:t>peixe</a:t>
            </a:r>
            <a:r>
              <a:rPr lang="en-US" dirty="0"/>
              <a:t>: </a:t>
            </a:r>
            <a:br>
              <a:rPr lang="en-US" dirty="0"/>
            </a:br>
            <a:r>
              <a:rPr lang="en-US" dirty="0" err="1"/>
              <a:t>Surtos</a:t>
            </a:r>
            <a:r>
              <a:rPr lang="en-US" dirty="0"/>
              <a:t> </a:t>
            </a:r>
            <a:r>
              <a:rPr lang="en-US" dirty="0" err="1"/>
              <a:t>recorrentes</a:t>
            </a:r>
            <a:r>
              <a:rPr lang="en-US" dirty="0"/>
              <a:t> de </a:t>
            </a:r>
            <a:r>
              <a:rPr lang="en-US" dirty="0" err="1"/>
              <a:t>Antraz</a:t>
            </a:r>
            <a:br>
              <a:rPr lang="en-US" dirty="0"/>
            </a:br>
            <a:endParaRPr lang="pt-BR" dirty="0"/>
          </a:p>
        </p:txBody>
      </p:sp>
    </p:spTree>
    <p:extLst>
      <p:ext uri="{BB962C8B-B14F-4D97-AF65-F5344CB8AC3E}">
        <p14:creationId xmlns:p14="http://schemas.microsoft.com/office/powerpoint/2010/main" val="31070079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sz="half" idx="2"/>
          </p:nvPr>
        </p:nvSpPr>
        <p:spPr/>
        <p:txBody>
          <a:bodyPr/>
          <a:lstStyle/>
          <a:p>
            <a:pPr marL="0" indent="0" algn="just">
              <a:buNone/>
            </a:pPr>
            <a:r>
              <a:rPr lang="en-US" dirty="0"/>
              <a:t>Concentrar-se nas causas </a:t>
            </a:r>
            <a:r>
              <a:rPr lang="en-US" b="1" dirty="0">
                <a:solidFill>
                  <a:srgbClr val="00953A"/>
                </a:solidFill>
              </a:rPr>
              <a:t>totais (T) </a:t>
            </a:r>
            <a:r>
              <a:rPr lang="en-US" dirty="0"/>
              <a:t>e </a:t>
            </a:r>
            <a:r>
              <a:rPr lang="en-US" b="1" dirty="0">
                <a:solidFill>
                  <a:srgbClr val="C00000"/>
                </a:solidFill>
              </a:rPr>
              <a:t>parciais (P)</a:t>
            </a:r>
            <a:r>
              <a:rPr lang="en-US" b="1" dirty="0">
                <a:solidFill>
                  <a:srgbClr val="FF9900"/>
                </a:solidFill>
              </a:rPr>
              <a:t> </a:t>
            </a:r>
            <a:r>
              <a:rPr lang="en-US" dirty="0"/>
              <a:t>para identificar </a:t>
            </a:r>
            <a:r>
              <a:rPr lang="en-US" b="1" u="sng" dirty="0"/>
              <a:t>as causas principais </a:t>
            </a:r>
          </a:p>
          <a:p>
            <a:pPr marL="0" indent="0" algn="just">
              <a:buNone/>
            </a:pPr>
            <a:endParaRPr lang="en-US" b="1" u="sng" dirty="0"/>
          </a:p>
          <a:p>
            <a:pPr marL="0" indent="0" algn="just">
              <a:buNone/>
            </a:pPr>
            <a:r>
              <a:rPr lang="en-US" b="1" dirty="0"/>
              <a:t>As causas principais são aquelas em que:</a:t>
            </a:r>
          </a:p>
          <a:p>
            <a:pPr lvl="1" algn="just"/>
            <a:r>
              <a:rPr lang="en-US" dirty="0" err="1"/>
              <a:t>Existe</a:t>
            </a:r>
            <a:r>
              <a:rPr lang="en-US" dirty="0"/>
              <a:t> um </a:t>
            </a:r>
            <a:r>
              <a:rPr lang="en-US" dirty="0" err="1"/>
              <a:t>controle</a:t>
            </a:r>
            <a:r>
              <a:rPr lang="en-US" dirty="0"/>
              <a:t> parcial ou total para melhorar</a:t>
            </a:r>
          </a:p>
          <a:p>
            <a:pPr lvl="1" algn="just"/>
            <a:r>
              <a:rPr lang="en-US" dirty="0"/>
              <a:t>Sabe que é possível abordar</a:t>
            </a:r>
          </a:p>
          <a:p>
            <a:pPr lvl="1" algn="just"/>
            <a:r>
              <a:rPr lang="en-US" dirty="0"/>
              <a:t>Tem acesso a recursos para </a:t>
            </a:r>
            <a:r>
              <a:rPr lang="en-US" dirty="0" err="1"/>
              <a:t>abordar</a:t>
            </a:r>
            <a:endParaRPr lang="en-US" dirty="0"/>
          </a:p>
          <a:p>
            <a:pPr marL="0" indent="0" algn="just">
              <a:buNone/>
            </a:pPr>
            <a:r>
              <a:rPr lang="en-US" dirty="0"/>
              <a:t>As causas que se enquadram nestes critérios são as mais apropriadas para a orientação das intervenções</a:t>
            </a:r>
          </a:p>
          <a:p>
            <a:pPr lvl="1" algn="just"/>
            <a:endParaRPr lang="en-US" dirty="0"/>
          </a:p>
          <a:p>
            <a:pPr lvl="1" algn="just"/>
            <a:endParaRPr lang="en-US" dirty="0"/>
          </a:p>
        </p:txBody>
      </p:sp>
      <p:sp>
        <p:nvSpPr>
          <p:cNvPr id="2" name="Title 1">
            <a:extLst>
              <a:ext uri="{FF2B5EF4-FFF2-40B4-BE49-F238E27FC236}">
                <a16:creationId xmlns:a16="http://schemas.microsoft.com/office/drawing/2014/main" id="{BD1CD236-80EB-4DD9-B753-9A4B711BC47B}"/>
              </a:ext>
            </a:extLst>
          </p:cNvPr>
          <p:cNvSpPr>
            <a:spLocks noGrp="1"/>
          </p:cNvSpPr>
          <p:nvPr>
            <p:ph type="title"/>
          </p:nvPr>
        </p:nvSpPr>
        <p:spPr/>
        <p:txBody>
          <a:bodyPr/>
          <a:lstStyle/>
          <a:p>
            <a:r>
              <a:rPr lang="en-US" dirty="0"/>
              <a:t>Determinar as causas principais a visar</a:t>
            </a:r>
          </a:p>
        </p:txBody>
      </p:sp>
    </p:spTree>
    <p:extLst>
      <p:ext uri="{BB962C8B-B14F-4D97-AF65-F5344CB8AC3E}">
        <p14:creationId xmlns:p14="http://schemas.microsoft.com/office/powerpoint/2010/main" val="38329076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A7B8A9-587F-8CD2-2D22-8F8961711BCD}"/>
            </a:ext>
          </a:extLst>
        </p:cNvPr>
        <p:cNvGrpSpPr/>
        <p:nvPr/>
      </p:nvGrpSpPr>
      <p:grpSpPr>
        <a:xfrm>
          <a:off x="0" y="0"/>
          <a:ext cx="0" cy="0"/>
          <a:chOff x="0" y="0"/>
          <a:chExt cx="0" cy="0"/>
        </a:xfrm>
      </p:grpSpPr>
      <p:grpSp>
        <p:nvGrpSpPr>
          <p:cNvPr id="8" name="Group 7">
            <a:extLst>
              <a:ext uri="{FF2B5EF4-FFF2-40B4-BE49-F238E27FC236}">
                <a16:creationId xmlns:a16="http://schemas.microsoft.com/office/drawing/2014/main" id="{A67A5540-AF59-6B8A-9F61-7C23A6A4D670}"/>
              </a:ext>
            </a:extLst>
          </p:cNvPr>
          <p:cNvGrpSpPr/>
          <p:nvPr/>
        </p:nvGrpSpPr>
        <p:grpSpPr>
          <a:xfrm>
            <a:off x="1234162" y="1524000"/>
            <a:ext cx="10043438" cy="5127486"/>
            <a:chOff x="1234162" y="1524000"/>
            <a:chExt cx="9227902" cy="5127486"/>
          </a:xfrm>
        </p:grpSpPr>
        <p:grpSp>
          <p:nvGrpSpPr>
            <p:cNvPr id="9" name="Group 8">
              <a:extLst>
                <a:ext uri="{FF2B5EF4-FFF2-40B4-BE49-F238E27FC236}">
                  <a16:creationId xmlns:a16="http://schemas.microsoft.com/office/drawing/2014/main" id="{1ED6795B-A8C0-1EC2-B686-DF9897F72015}"/>
                </a:ext>
              </a:extLst>
            </p:cNvPr>
            <p:cNvGrpSpPr/>
            <p:nvPr/>
          </p:nvGrpSpPr>
          <p:grpSpPr>
            <a:xfrm>
              <a:off x="1234162" y="1524000"/>
              <a:ext cx="9227902" cy="5088285"/>
              <a:chOff x="-399399" y="1200324"/>
              <a:chExt cx="9227902" cy="5088285"/>
            </a:xfrm>
          </p:grpSpPr>
          <p:cxnSp>
            <p:nvCxnSpPr>
              <p:cNvPr id="15" name="Straight Arrow Connector 14">
                <a:extLst>
                  <a:ext uri="{FF2B5EF4-FFF2-40B4-BE49-F238E27FC236}">
                    <a16:creationId xmlns:a16="http://schemas.microsoft.com/office/drawing/2014/main" id="{A920740C-E14A-89B8-A621-7785D8F70105}"/>
                  </a:ext>
                </a:extLst>
              </p:cNvPr>
              <p:cNvCxnSpPr>
                <a:cxnSpLocks/>
              </p:cNvCxnSpPr>
              <p:nvPr/>
            </p:nvCxnSpPr>
            <p:spPr>
              <a:xfrm>
                <a:off x="-399399" y="3791124"/>
                <a:ext cx="7611047" cy="0"/>
              </a:xfrm>
              <a:prstGeom prst="straightConnector1">
                <a:avLst/>
              </a:prstGeom>
              <a:noFill/>
              <a:ln w="38100" cap="flat" cmpd="sng" algn="ctr">
                <a:solidFill>
                  <a:sysClr val="windowText" lastClr="000000"/>
                </a:solidFill>
                <a:prstDash val="solid"/>
                <a:tailEnd type="triangle"/>
              </a:ln>
              <a:effectLst/>
            </p:spPr>
          </p:cxnSp>
          <p:cxnSp>
            <p:nvCxnSpPr>
              <p:cNvPr id="16" name="Straight Arrow Connector 15">
                <a:extLst>
                  <a:ext uri="{FF2B5EF4-FFF2-40B4-BE49-F238E27FC236}">
                    <a16:creationId xmlns:a16="http://schemas.microsoft.com/office/drawing/2014/main" id="{7E7C67E1-A8E7-0979-AE11-65E776214227}"/>
                  </a:ext>
                </a:extLst>
              </p:cNvPr>
              <p:cNvCxnSpPr>
                <a:cxnSpLocks/>
              </p:cNvCxnSpPr>
              <p:nvPr/>
            </p:nvCxnSpPr>
            <p:spPr>
              <a:xfrm>
                <a:off x="5677973" y="1935105"/>
                <a:ext cx="963348" cy="1803637"/>
              </a:xfrm>
              <a:prstGeom prst="straightConnector1">
                <a:avLst/>
              </a:prstGeom>
              <a:noFill/>
              <a:ln w="38100" cap="flat" cmpd="sng" algn="ctr">
                <a:solidFill>
                  <a:sysClr val="windowText" lastClr="000000"/>
                </a:solidFill>
                <a:prstDash val="solid"/>
                <a:tailEnd type="triangle"/>
              </a:ln>
              <a:effectLst/>
            </p:spPr>
          </p:cxnSp>
          <p:cxnSp>
            <p:nvCxnSpPr>
              <p:cNvPr id="17" name="Straight Arrow Connector 16">
                <a:extLst>
                  <a:ext uri="{FF2B5EF4-FFF2-40B4-BE49-F238E27FC236}">
                    <a16:creationId xmlns:a16="http://schemas.microsoft.com/office/drawing/2014/main" id="{2506DFC4-3739-0FE2-1D46-2BE644FDCF56}"/>
                  </a:ext>
                </a:extLst>
              </p:cNvPr>
              <p:cNvCxnSpPr/>
              <p:nvPr/>
            </p:nvCxnSpPr>
            <p:spPr>
              <a:xfrm flipV="1">
                <a:off x="5979875" y="3886200"/>
                <a:ext cx="725725" cy="1589527"/>
              </a:xfrm>
              <a:prstGeom prst="straightConnector1">
                <a:avLst/>
              </a:prstGeom>
              <a:noFill/>
              <a:ln w="38100" cap="flat" cmpd="sng" algn="ctr">
                <a:solidFill>
                  <a:sysClr val="windowText" lastClr="000000"/>
                </a:solidFill>
                <a:prstDash val="solid"/>
                <a:tailEnd type="triangle"/>
              </a:ln>
              <a:effectLst/>
            </p:spPr>
          </p:cxnSp>
          <p:cxnSp>
            <p:nvCxnSpPr>
              <p:cNvPr id="18" name="Straight Arrow Connector 17">
                <a:extLst>
                  <a:ext uri="{FF2B5EF4-FFF2-40B4-BE49-F238E27FC236}">
                    <a16:creationId xmlns:a16="http://schemas.microsoft.com/office/drawing/2014/main" id="{49E3D371-F178-36EC-9162-A14F5E0D5218}"/>
                  </a:ext>
                </a:extLst>
              </p:cNvPr>
              <p:cNvCxnSpPr/>
              <p:nvPr/>
            </p:nvCxnSpPr>
            <p:spPr>
              <a:xfrm flipV="1">
                <a:off x="2332612" y="3835458"/>
                <a:ext cx="772089" cy="1589525"/>
              </a:xfrm>
              <a:prstGeom prst="straightConnector1">
                <a:avLst/>
              </a:prstGeom>
              <a:noFill/>
              <a:ln w="38100" cap="flat" cmpd="sng" algn="ctr">
                <a:solidFill>
                  <a:sysClr val="windowText" lastClr="000000"/>
                </a:solidFill>
                <a:prstDash val="solid"/>
                <a:tailEnd type="triangle"/>
              </a:ln>
              <a:effectLst/>
            </p:spPr>
          </p:cxnSp>
          <p:sp>
            <p:nvSpPr>
              <p:cNvPr id="19" name="Rectangle 18">
                <a:extLst>
                  <a:ext uri="{FF2B5EF4-FFF2-40B4-BE49-F238E27FC236}">
                    <a16:creationId xmlns:a16="http://schemas.microsoft.com/office/drawing/2014/main" id="{6F8A1E80-F899-DC4D-DE85-84C410173A96}"/>
                  </a:ext>
                </a:extLst>
              </p:cNvPr>
              <p:cNvSpPr/>
              <p:nvPr/>
            </p:nvSpPr>
            <p:spPr>
              <a:xfrm>
                <a:off x="7239001" y="3124200"/>
                <a:ext cx="1589502" cy="1447800"/>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000" b="1" kern="0" dirty="0">
                  <a:solidFill>
                    <a:prstClr val="black"/>
                  </a:solidFill>
                  <a:latin typeface="Calibri"/>
                  <a:cs typeface="+mn-cs"/>
                </a:endParaRPr>
              </a:p>
            </p:txBody>
          </p:sp>
          <p:sp>
            <p:nvSpPr>
              <p:cNvPr id="20" name="Rectangle 19">
                <a:extLst>
                  <a:ext uri="{FF2B5EF4-FFF2-40B4-BE49-F238E27FC236}">
                    <a16:creationId xmlns:a16="http://schemas.microsoft.com/office/drawing/2014/main" id="{F4579016-7B3C-39C5-727D-A33C64AD7065}"/>
                  </a:ext>
                </a:extLst>
              </p:cNvPr>
              <p:cNvSpPr/>
              <p:nvPr/>
            </p:nvSpPr>
            <p:spPr>
              <a:xfrm>
                <a:off x="4108793" y="5650404"/>
                <a:ext cx="2039112" cy="638205"/>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400" b="1" kern="0" dirty="0">
                  <a:solidFill>
                    <a:prstClr val="black"/>
                  </a:solidFill>
                  <a:latin typeface="Calibri"/>
                  <a:cs typeface="+mn-cs"/>
                </a:endParaRPr>
              </a:p>
            </p:txBody>
          </p:sp>
          <p:sp>
            <p:nvSpPr>
              <p:cNvPr id="21" name="Rectangle 20">
                <a:extLst>
                  <a:ext uri="{FF2B5EF4-FFF2-40B4-BE49-F238E27FC236}">
                    <a16:creationId xmlns:a16="http://schemas.microsoft.com/office/drawing/2014/main" id="{25640FBE-63C3-395B-4DFE-FAFD272769B9}"/>
                  </a:ext>
                </a:extLst>
              </p:cNvPr>
              <p:cNvSpPr/>
              <p:nvPr/>
            </p:nvSpPr>
            <p:spPr>
              <a:xfrm>
                <a:off x="4028878" y="1200324"/>
                <a:ext cx="2039112" cy="731520"/>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400" b="1" kern="0" dirty="0">
                  <a:solidFill>
                    <a:prstClr val="black"/>
                  </a:solidFill>
                  <a:latin typeface="Calibri"/>
                  <a:cs typeface="+mn-cs"/>
                </a:endParaRPr>
              </a:p>
            </p:txBody>
          </p:sp>
          <p:sp>
            <p:nvSpPr>
              <p:cNvPr id="22" name="Rectangle 21">
                <a:extLst>
                  <a:ext uri="{FF2B5EF4-FFF2-40B4-BE49-F238E27FC236}">
                    <a16:creationId xmlns:a16="http://schemas.microsoft.com/office/drawing/2014/main" id="{ABDC6E2B-A7FF-3199-B6FA-6BBED010C188}"/>
                  </a:ext>
                </a:extLst>
              </p:cNvPr>
              <p:cNvSpPr/>
              <p:nvPr/>
            </p:nvSpPr>
            <p:spPr>
              <a:xfrm>
                <a:off x="324827" y="5414856"/>
                <a:ext cx="2202496" cy="729567"/>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400" b="1" kern="0" dirty="0">
                  <a:solidFill>
                    <a:prstClr val="black"/>
                  </a:solidFill>
                  <a:latin typeface="Calibri"/>
                  <a:cs typeface="+mn-cs"/>
                </a:endParaRPr>
              </a:p>
            </p:txBody>
          </p:sp>
          <p:cxnSp>
            <p:nvCxnSpPr>
              <p:cNvPr id="23" name="Straight Arrow Connector 22">
                <a:extLst>
                  <a:ext uri="{FF2B5EF4-FFF2-40B4-BE49-F238E27FC236}">
                    <a16:creationId xmlns:a16="http://schemas.microsoft.com/office/drawing/2014/main" id="{A26A681A-93E0-CBC3-0F47-436481AF4926}"/>
                  </a:ext>
                </a:extLst>
              </p:cNvPr>
              <p:cNvCxnSpPr>
                <a:cxnSpLocks/>
              </p:cNvCxnSpPr>
              <p:nvPr/>
            </p:nvCxnSpPr>
            <p:spPr>
              <a:xfrm>
                <a:off x="1862374" y="1969599"/>
                <a:ext cx="953365" cy="1740173"/>
              </a:xfrm>
              <a:prstGeom prst="straightConnector1">
                <a:avLst/>
              </a:prstGeom>
              <a:noFill/>
              <a:ln w="38100" cap="flat" cmpd="sng" algn="ctr">
                <a:solidFill>
                  <a:sysClr val="windowText" lastClr="000000"/>
                </a:solidFill>
                <a:prstDash val="solid"/>
                <a:tailEnd type="triangle"/>
              </a:ln>
              <a:effectLst/>
            </p:spPr>
          </p:cxnSp>
          <p:sp>
            <p:nvSpPr>
              <p:cNvPr id="24" name="Rectangle 23">
                <a:extLst>
                  <a:ext uri="{FF2B5EF4-FFF2-40B4-BE49-F238E27FC236}">
                    <a16:creationId xmlns:a16="http://schemas.microsoft.com/office/drawing/2014/main" id="{4398AB5E-D792-B505-A867-1FCF8A01CEFB}"/>
                  </a:ext>
                </a:extLst>
              </p:cNvPr>
              <p:cNvSpPr/>
              <p:nvPr/>
            </p:nvSpPr>
            <p:spPr>
              <a:xfrm>
                <a:off x="154233" y="1242879"/>
                <a:ext cx="2035952" cy="731520"/>
              </a:xfrm>
              <a:prstGeom prst="rect">
                <a:avLst/>
              </a:prstGeom>
              <a:noFill/>
              <a:ln w="38100" cap="flat" cmpd="sng" algn="ctr">
                <a:solidFill>
                  <a:sysClr val="windowText" lastClr="000000"/>
                </a:solidFill>
                <a:prstDash val="solid"/>
              </a:ln>
              <a:effectLst/>
            </p:spPr>
            <p:txBody>
              <a:bodyPr rtlCol="0" anchor="ctr"/>
              <a:lstStyle/>
              <a:p>
                <a:pPr algn="ctr" eaLnBrk="1" fontAlgn="auto" hangingPunct="1">
                  <a:spcBef>
                    <a:spcPts val="0"/>
                  </a:spcBef>
                  <a:spcAft>
                    <a:spcPts val="0"/>
                  </a:spcAft>
                  <a:defRPr/>
                </a:pPr>
                <a:endParaRPr lang="en-US" sz="2400" b="1" kern="0" dirty="0">
                  <a:solidFill>
                    <a:prstClr val="black"/>
                  </a:solidFill>
                  <a:latin typeface="Calibri"/>
                  <a:cs typeface="+mn-cs"/>
                </a:endParaRPr>
              </a:p>
            </p:txBody>
          </p:sp>
        </p:grpSp>
        <p:sp>
          <p:nvSpPr>
            <p:cNvPr id="10" name="Rectangle 9">
              <a:extLst>
                <a:ext uri="{FF2B5EF4-FFF2-40B4-BE49-F238E27FC236}">
                  <a16:creationId xmlns:a16="http://schemas.microsoft.com/office/drawing/2014/main" id="{209BAE6C-7B15-FE5E-37AC-A0B6879C221E}"/>
                </a:ext>
              </a:extLst>
            </p:cNvPr>
            <p:cNvSpPr/>
            <p:nvPr/>
          </p:nvSpPr>
          <p:spPr>
            <a:xfrm>
              <a:off x="5573331" y="1547634"/>
              <a:ext cx="2156804" cy="707886"/>
            </a:xfrm>
            <a:prstGeom prst="rect">
              <a:avLst/>
            </a:prstGeom>
          </p:spPr>
          <p:txBody>
            <a:bodyPr wrap="square">
              <a:spAutoFit/>
            </a:bodyPr>
            <a:lstStyle/>
            <a:p>
              <a:pPr algn="ctr">
                <a:defRPr/>
              </a:pPr>
              <a:r>
                <a:rPr lang="en-US" sz="2000" b="1" kern="0" dirty="0">
                  <a:solidFill>
                    <a:srgbClr val="00953A"/>
                  </a:solidFill>
                </a:rPr>
                <a:t>Comportamento da comunidade</a:t>
              </a:r>
            </a:p>
          </p:txBody>
        </p:sp>
        <p:sp>
          <p:nvSpPr>
            <p:cNvPr id="12" name="Rectangle 11">
              <a:extLst>
                <a:ext uri="{FF2B5EF4-FFF2-40B4-BE49-F238E27FC236}">
                  <a16:creationId xmlns:a16="http://schemas.microsoft.com/office/drawing/2014/main" id="{502045EB-3214-CCAA-959D-4EC5389A5143}"/>
                </a:ext>
              </a:extLst>
            </p:cNvPr>
            <p:cNvSpPr/>
            <p:nvPr/>
          </p:nvSpPr>
          <p:spPr>
            <a:xfrm>
              <a:off x="1968360" y="5866835"/>
              <a:ext cx="2202496" cy="707886"/>
            </a:xfrm>
            <a:prstGeom prst="rect">
              <a:avLst/>
            </a:prstGeom>
          </p:spPr>
          <p:txBody>
            <a:bodyPr wrap="square">
              <a:spAutoFit/>
            </a:bodyPr>
            <a:lstStyle/>
            <a:p>
              <a:pPr algn="ctr">
                <a:defRPr/>
              </a:pPr>
              <a:r>
                <a:rPr lang="en-US" sz="2000" b="1" kern="0" dirty="0">
                  <a:solidFill>
                    <a:srgbClr val="00953A"/>
                  </a:solidFill>
                </a:rPr>
                <a:t>Sistema de saúde</a:t>
              </a:r>
            </a:p>
          </p:txBody>
        </p:sp>
        <p:sp>
          <p:nvSpPr>
            <p:cNvPr id="13" name="Rectangle 12">
              <a:extLst>
                <a:ext uri="{FF2B5EF4-FFF2-40B4-BE49-F238E27FC236}">
                  <a16:creationId xmlns:a16="http://schemas.microsoft.com/office/drawing/2014/main" id="{EC61C73A-B5DC-9FB4-7414-0146E816B57A}"/>
                </a:ext>
              </a:extLst>
            </p:cNvPr>
            <p:cNvSpPr/>
            <p:nvPr/>
          </p:nvSpPr>
          <p:spPr>
            <a:xfrm>
              <a:off x="5688108" y="5943600"/>
              <a:ext cx="2147602" cy="707886"/>
            </a:xfrm>
            <a:prstGeom prst="rect">
              <a:avLst/>
            </a:prstGeom>
          </p:spPr>
          <p:txBody>
            <a:bodyPr wrap="square">
              <a:spAutoFit/>
            </a:bodyPr>
            <a:lstStyle/>
            <a:p>
              <a:pPr algn="ctr">
                <a:defRPr/>
              </a:pPr>
              <a:r>
                <a:rPr lang="en-US" sz="2000" b="1" kern="0" dirty="0">
                  <a:solidFill>
                    <a:srgbClr val="00953A"/>
                  </a:solidFill>
                </a:rPr>
                <a:t>Vigilância </a:t>
              </a:r>
              <a:br>
                <a:rPr lang="en-US" sz="2000" b="1" kern="0" dirty="0">
                  <a:solidFill>
                    <a:srgbClr val="00953A"/>
                  </a:solidFill>
                </a:rPr>
              </a:br>
              <a:r>
                <a:rPr lang="en-US" sz="2000" b="1" kern="0" dirty="0">
                  <a:solidFill>
                    <a:srgbClr val="00953A"/>
                  </a:solidFill>
                </a:rPr>
                <a:t>e resposta</a:t>
              </a:r>
            </a:p>
          </p:txBody>
        </p:sp>
        <p:sp>
          <p:nvSpPr>
            <p:cNvPr id="14" name="TextBox 13">
              <a:extLst>
                <a:ext uri="{FF2B5EF4-FFF2-40B4-BE49-F238E27FC236}">
                  <a16:creationId xmlns:a16="http://schemas.microsoft.com/office/drawing/2014/main" id="{4B3F2250-E0B2-11F0-081E-F20B43C47D75}"/>
                </a:ext>
              </a:extLst>
            </p:cNvPr>
            <p:cNvSpPr txBox="1"/>
            <p:nvPr/>
          </p:nvSpPr>
          <p:spPr>
            <a:xfrm>
              <a:off x="8918297" y="3535013"/>
              <a:ext cx="1474094" cy="1015663"/>
            </a:xfrm>
            <a:prstGeom prst="rect">
              <a:avLst/>
            </a:prstGeom>
            <a:noFill/>
          </p:spPr>
          <p:txBody>
            <a:bodyPr wrap="square" rtlCol="0">
              <a:spAutoFit/>
            </a:bodyPr>
            <a:lstStyle/>
            <a:p>
              <a:pPr algn="ctr">
                <a:defRPr/>
              </a:pPr>
              <a:r>
                <a:rPr lang="en-US" sz="2000" b="1" dirty="0">
                  <a:solidFill>
                    <a:srgbClr val="00953A"/>
                  </a:solidFill>
                </a:rPr>
                <a:t>Surtos recorrentes de </a:t>
              </a:r>
              <a:r>
                <a:rPr lang="en-US" sz="2000" b="1" dirty="0" err="1">
                  <a:solidFill>
                    <a:srgbClr val="00953A"/>
                  </a:solidFill>
                </a:rPr>
                <a:t>Antraz</a:t>
              </a:r>
              <a:endParaRPr lang="en-US" sz="2000" b="1" dirty="0">
                <a:solidFill>
                  <a:srgbClr val="00953A"/>
                </a:solidFill>
              </a:endParaRPr>
            </a:p>
          </p:txBody>
        </p:sp>
      </p:grpSp>
      <p:grpSp>
        <p:nvGrpSpPr>
          <p:cNvPr id="25" name="Group 24">
            <a:extLst>
              <a:ext uri="{FF2B5EF4-FFF2-40B4-BE49-F238E27FC236}">
                <a16:creationId xmlns:a16="http://schemas.microsoft.com/office/drawing/2014/main" id="{FA7E8183-122F-1095-29F6-6A19645F2FC0}"/>
              </a:ext>
            </a:extLst>
          </p:cNvPr>
          <p:cNvGrpSpPr/>
          <p:nvPr/>
        </p:nvGrpSpPr>
        <p:grpSpPr>
          <a:xfrm>
            <a:off x="5304941" y="4191000"/>
            <a:ext cx="3380965" cy="285971"/>
            <a:chOff x="3438353" y="1904517"/>
            <a:chExt cx="1341636" cy="316403"/>
          </a:xfrm>
        </p:grpSpPr>
        <p:cxnSp>
          <p:nvCxnSpPr>
            <p:cNvPr id="26" name="Straight Arrow Connector 25">
              <a:extLst>
                <a:ext uri="{FF2B5EF4-FFF2-40B4-BE49-F238E27FC236}">
                  <a16:creationId xmlns:a16="http://schemas.microsoft.com/office/drawing/2014/main" id="{7A4174E9-2D34-0141-EF7C-6DB971B32868}"/>
                </a:ext>
              </a:extLst>
            </p:cNvPr>
            <p:cNvCxnSpPr/>
            <p:nvPr/>
          </p:nvCxnSpPr>
          <p:spPr>
            <a:xfrm>
              <a:off x="4151186" y="2108946"/>
              <a:ext cx="628803" cy="0"/>
            </a:xfrm>
            <a:prstGeom prst="straightConnector1">
              <a:avLst/>
            </a:prstGeom>
            <a:noFill/>
            <a:ln w="9525" cap="flat" cmpd="sng" algn="ctr">
              <a:solidFill>
                <a:sysClr val="windowText" lastClr="000000"/>
              </a:solidFill>
              <a:prstDash val="solid"/>
              <a:tailEnd type="triangle"/>
            </a:ln>
            <a:effectLst/>
          </p:spPr>
        </p:cxnSp>
        <p:sp>
          <p:nvSpPr>
            <p:cNvPr id="27" name="TextBox 26">
              <a:extLst>
                <a:ext uri="{FF2B5EF4-FFF2-40B4-BE49-F238E27FC236}">
                  <a16:creationId xmlns:a16="http://schemas.microsoft.com/office/drawing/2014/main" id="{48DD9E95-813C-ED6A-2561-7F4A4DCC8075}"/>
                </a:ext>
              </a:extLst>
            </p:cNvPr>
            <p:cNvSpPr txBox="1"/>
            <p:nvPr/>
          </p:nvSpPr>
          <p:spPr>
            <a:xfrm>
              <a:off x="3438353" y="1904517"/>
              <a:ext cx="1212148" cy="316403"/>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Relatórios de vacinação falsos</a:t>
              </a:r>
            </a:p>
          </p:txBody>
        </p:sp>
      </p:grpSp>
      <p:grpSp>
        <p:nvGrpSpPr>
          <p:cNvPr id="28" name="Group 27">
            <a:extLst>
              <a:ext uri="{FF2B5EF4-FFF2-40B4-BE49-F238E27FC236}">
                <a16:creationId xmlns:a16="http://schemas.microsoft.com/office/drawing/2014/main" id="{686629FE-F514-81AC-CD9D-F08A4A0FC9BD}"/>
              </a:ext>
            </a:extLst>
          </p:cNvPr>
          <p:cNvGrpSpPr/>
          <p:nvPr/>
        </p:nvGrpSpPr>
        <p:grpSpPr>
          <a:xfrm>
            <a:off x="5465967" y="4419600"/>
            <a:ext cx="3078192" cy="307777"/>
            <a:chOff x="3219375" y="1841246"/>
            <a:chExt cx="1511352" cy="316403"/>
          </a:xfrm>
        </p:grpSpPr>
        <p:cxnSp>
          <p:nvCxnSpPr>
            <p:cNvPr id="29" name="Straight Arrow Connector 28">
              <a:extLst>
                <a:ext uri="{FF2B5EF4-FFF2-40B4-BE49-F238E27FC236}">
                  <a16:creationId xmlns:a16="http://schemas.microsoft.com/office/drawing/2014/main" id="{46BBEA6F-AB68-FA42-A4B2-2B9CFA945A5C}"/>
                </a:ext>
              </a:extLst>
            </p:cNvPr>
            <p:cNvCxnSpPr>
              <a:cxnSpLocks/>
            </p:cNvCxnSpPr>
            <p:nvPr/>
          </p:nvCxnSpPr>
          <p:spPr>
            <a:xfrm flipV="1">
              <a:off x="4585263" y="2096015"/>
              <a:ext cx="145464" cy="5398"/>
            </a:xfrm>
            <a:prstGeom prst="straightConnector1">
              <a:avLst/>
            </a:prstGeom>
            <a:noFill/>
            <a:ln w="9525" cap="flat" cmpd="sng" algn="ctr">
              <a:solidFill>
                <a:sysClr val="windowText" lastClr="000000"/>
              </a:solidFill>
              <a:prstDash val="solid"/>
              <a:tailEnd type="triangle"/>
            </a:ln>
            <a:effectLst/>
          </p:spPr>
        </p:cxnSp>
        <p:sp>
          <p:nvSpPr>
            <p:cNvPr id="30" name="TextBox 29">
              <a:extLst>
                <a:ext uri="{FF2B5EF4-FFF2-40B4-BE49-F238E27FC236}">
                  <a16:creationId xmlns:a16="http://schemas.microsoft.com/office/drawing/2014/main" id="{4A7BBBA3-06F0-C3F4-2DED-76E5D6760D8D}"/>
                </a:ext>
              </a:extLst>
            </p:cNvPr>
            <p:cNvSpPr txBox="1"/>
            <p:nvPr/>
          </p:nvSpPr>
          <p:spPr>
            <a:xfrm>
              <a:off x="3219375" y="1841246"/>
              <a:ext cx="1352745" cy="316403"/>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Sem comunicação/ feedback</a:t>
              </a:r>
            </a:p>
          </p:txBody>
        </p:sp>
      </p:grpSp>
      <p:cxnSp>
        <p:nvCxnSpPr>
          <p:cNvPr id="32" name="Straight Arrow Connector 31">
            <a:extLst>
              <a:ext uri="{FF2B5EF4-FFF2-40B4-BE49-F238E27FC236}">
                <a16:creationId xmlns:a16="http://schemas.microsoft.com/office/drawing/2014/main" id="{10B0B489-BBBF-167F-A0A3-667E42AD0842}"/>
              </a:ext>
            </a:extLst>
          </p:cNvPr>
          <p:cNvCxnSpPr>
            <a:cxnSpLocks/>
          </p:cNvCxnSpPr>
          <p:nvPr/>
        </p:nvCxnSpPr>
        <p:spPr>
          <a:xfrm>
            <a:off x="8128263" y="4968262"/>
            <a:ext cx="380406" cy="10950"/>
          </a:xfrm>
          <a:prstGeom prst="straightConnector1">
            <a:avLst/>
          </a:prstGeom>
          <a:noFill/>
          <a:ln w="9525" cap="flat" cmpd="sng" algn="ctr">
            <a:solidFill>
              <a:sysClr val="windowText" lastClr="000000"/>
            </a:solidFill>
            <a:prstDash val="solid"/>
            <a:tailEnd type="triangle"/>
          </a:ln>
          <a:effectLst/>
        </p:spPr>
      </p:cxnSp>
      <p:grpSp>
        <p:nvGrpSpPr>
          <p:cNvPr id="34" name="Group 33">
            <a:extLst>
              <a:ext uri="{FF2B5EF4-FFF2-40B4-BE49-F238E27FC236}">
                <a16:creationId xmlns:a16="http://schemas.microsoft.com/office/drawing/2014/main" id="{A3988C25-C46F-5375-7A56-2C145F767BB8}"/>
              </a:ext>
            </a:extLst>
          </p:cNvPr>
          <p:cNvGrpSpPr/>
          <p:nvPr/>
        </p:nvGrpSpPr>
        <p:grpSpPr>
          <a:xfrm>
            <a:off x="5192571" y="5105401"/>
            <a:ext cx="3167021" cy="523221"/>
            <a:chOff x="3488440" y="1913374"/>
            <a:chExt cx="1279712" cy="461497"/>
          </a:xfrm>
        </p:grpSpPr>
        <p:cxnSp>
          <p:nvCxnSpPr>
            <p:cNvPr id="35" name="Straight Arrow Connector 34">
              <a:extLst>
                <a:ext uri="{FF2B5EF4-FFF2-40B4-BE49-F238E27FC236}">
                  <a16:creationId xmlns:a16="http://schemas.microsoft.com/office/drawing/2014/main" id="{57838C54-5D3E-F3B8-2156-9CA4E029CB01}"/>
                </a:ext>
              </a:extLst>
            </p:cNvPr>
            <p:cNvCxnSpPr>
              <a:cxnSpLocks/>
            </p:cNvCxnSpPr>
            <p:nvPr/>
          </p:nvCxnSpPr>
          <p:spPr>
            <a:xfrm>
              <a:off x="4627828" y="2105403"/>
              <a:ext cx="140324" cy="37816"/>
            </a:xfrm>
            <a:prstGeom prst="straightConnector1">
              <a:avLst/>
            </a:prstGeom>
            <a:noFill/>
            <a:ln w="9525" cap="flat" cmpd="sng" algn="ctr">
              <a:solidFill>
                <a:sysClr val="windowText" lastClr="000000"/>
              </a:solidFill>
              <a:prstDash val="solid"/>
              <a:tailEnd type="triangle"/>
            </a:ln>
            <a:effectLst/>
          </p:spPr>
        </p:cxnSp>
        <p:sp>
          <p:nvSpPr>
            <p:cNvPr id="36" name="TextBox 35">
              <a:extLst>
                <a:ext uri="{FF2B5EF4-FFF2-40B4-BE49-F238E27FC236}">
                  <a16:creationId xmlns:a16="http://schemas.microsoft.com/office/drawing/2014/main" id="{543893B6-C3E2-8F67-945E-CE2EB5D3922A}"/>
                </a:ext>
              </a:extLst>
            </p:cNvPr>
            <p:cNvSpPr txBox="1"/>
            <p:nvPr/>
          </p:nvSpPr>
          <p:spPr>
            <a:xfrm>
              <a:off x="3488440" y="1913374"/>
              <a:ext cx="1146167" cy="461497"/>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Não é possível rastrear o comércio ilegal de animais</a:t>
              </a:r>
            </a:p>
          </p:txBody>
        </p:sp>
      </p:grpSp>
      <p:grpSp>
        <p:nvGrpSpPr>
          <p:cNvPr id="37" name="Group 36">
            <a:extLst>
              <a:ext uri="{FF2B5EF4-FFF2-40B4-BE49-F238E27FC236}">
                <a16:creationId xmlns:a16="http://schemas.microsoft.com/office/drawing/2014/main" id="{C3834782-4B6A-2D04-F058-626F2B409FBB}"/>
              </a:ext>
            </a:extLst>
          </p:cNvPr>
          <p:cNvGrpSpPr/>
          <p:nvPr/>
        </p:nvGrpSpPr>
        <p:grpSpPr>
          <a:xfrm>
            <a:off x="4212123" y="2336533"/>
            <a:ext cx="4246076" cy="1775354"/>
            <a:chOff x="3989681" y="2269881"/>
            <a:chExt cx="4246076" cy="1775354"/>
          </a:xfrm>
        </p:grpSpPr>
        <p:grpSp>
          <p:nvGrpSpPr>
            <p:cNvPr id="38" name="Group 37">
              <a:extLst>
                <a:ext uri="{FF2B5EF4-FFF2-40B4-BE49-F238E27FC236}">
                  <a16:creationId xmlns:a16="http://schemas.microsoft.com/office/drawing/2014/main" id="{280B2CBD-C7C1-30D2-7839-4E38952D2158}"/>
                </a:ext>
              </a:extLst>
            </p:cNvPr>
            <p:cNvGrpSpPr/>
            <p:nvPr/>
          </p:nvGrpSpPr>
          <p:grpSpPr>
            <a:xfrm>
              <a:off x="4232399" y="2269881"/>
              <a:ext cx="3203396" cy="307777"/>
              <a:chOff x="2777834" y="1962149"/>
              <a:chExt cx="1981188" cy="316403"/>
            </a:xfrm>
          </p:grpSpPr>
          <p:cxnSp>
            <p:nvCxnSpPr>
              <p:cNvPr id="54" name="Straight Arrow Connector 53">
                <a:extLst>
                  <a:ext uri="{FF2B5EF4-FFF2-40B4-BE49-F238E27FC236}">
                    <a16:creationId xmlns:a16="http://schemas.microsoft.com/office/drawing/2014/main" id="{2C21962C-4751-7EAD-FEA5-5706A3C5DD88}"/>
                  </a:ext>
                </a:extLst>
              </p:cNvPr>
              <p:cNvCxnSpPr>
                <a:cxnSpLocks/>
                <a:stCxn id="272" idx="3"/>
              </p:cNvCxnSpPr>
              <p:nvPr/>
            </p:nvCxnSpPr>
            <p:spPr>
              <a:xfrm>
                <a:off x="4546865" y="2126730"/>
                <a:ext cx="212157" cy="0"/>
              </a:xfrm>
              <a:prstGeom prst="straightConnector1">
                <a:avLst/>
              </a:prstGeom>
              <a:noFill/>
              <a:ln w="9525" cap="flat" cmpd="sng" algn="ctr">
                <a:solidFill>
                  <a:sysClr val="windowText" lastClr="000000"/>
                </a:solidFill>
                <a:prstDash val="solid"/>
                <a:tailEnd type="triangle"/>
              </a:ln>
              <a:effectLst/>
            </p:spPr>
          </p:cxnSp>
          <p:sp>
            <p:nvSpPr>
              <p:cNvPr id="55" name="TextBox 54">
                <a:extLst>
                  <a:ext uri="{FF2B5EF4-FFF2-40B4-BE49-F238E27FC236}">
                    <a16:creationId xmlns:a16="http://schemas.microsoft.com/office/drawing/2014/main" id="{6856CC94-DC53-9FF0-7C1C-636A76BF1FC9}"/>
                  </a:ext>
                </a:extLst>
              </p:cNvPr>
              <p:cNvSpPr txBox="1"/>
              <p:nvPr/>
            </p:nvSpPr>
            <p:spPr>
              <a:xfrm>
                <a:off x="2777834" y="1962149"/>
                <a:ext cx="1721905" cy="316403"/>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Falta de sensibilização</a:t>
                </a:r>
              </a:p>
            </p:txBody>
          </p:sp>
        </p:grpSp>
        <p:grpSp>
          <p:nvGrpSpPr>
            <p:cNvPr id="39" name="Group 38">
              <a:extLst>
                <a:ext uri="{FF2B5EF4-FFF2-40B4-BE49-F238E27FC236}">
                  <a16:creationId xmlns:a16="http://schemas.microsoft.com/office/drawing/2014/main" id="{E0219953-3269-6070-1A96-30C6CE6343AC}"/>
                </a:ext>
              </a:extLst>
            </p:cNvPr>
            <p:cNvGrpSpPr/>
            <p:nvPr/>
          </p:nvGrpSpPr>
          <p:grpSpPr>
            <a:xfrm>
              <a:off x="3989681" y="2557348"/>
              <a:ext cx="3588987" cy="307777"/>
              <a:chOff x="3350376" y="1962149"/>
              <a:chExt cx="1413647" cy="316403"/>
            </a:xfrm>
          </p:grpSpPr>
          <p:cxnSp>
            <p:nvCxnSpPr>
              <p:cNvPr id="52" name="Straight Arrow Connector 51">
                <a:extLst>
                  <a:ext uri="{FF2B5EF4-FFF2-40B4-BE49-F238E27FC236}">
                    <a16:creationId xmlns:a16="http://schemas.microsoft.com/office/drawing/2014/main" id="{D04AE81D-5796-37A0-48B6-BFEA97EDB614}"/>
                  </a:ext>
                </a:extLst>
              </p:cNvPr>
              <p:cNvCxnSpPr>
                <a:cxnSpLocks/>
                <a:stCxn id="273" idx="3"/>
              </p:cNvCxnSpPr>
              <p:nvPr/>
            </p:nvCxnSpPr>
            <p:spPr>
              <a:xfrm>
                <a:off x="4572631" y="2117343"/>
                <a:ext cx="191392" cy="0"/>
              </a:xfrm>
              <a:prstGeom prst="straightConnector1">
                <a:avLst/>
              </a:prstGeom>
              <a:noFill/>
              <a:ln w="9525" cap="flat" cmpd="sng" algn="ctr">
                <a:solidFill>
                  <a:sysClr val="windowText" lastClr="000000"/>
                </a:solidFill>
                <a:prstDash val="solid"/>
                <a:tailEnd type="triangle"/>
              </a:ln>
              <a:effectLst/>
            </p:spPr>
          </p:cxnSp>
          <p:sp>
            <p:nvSpPr>
              <p:cNvPr id="53" name="TextBox 52">
                <a:extLst>
                  <a:ext uri="{FF2B5EF4-FFF2-40B4-BE49-F238E27FC236}">
                    <a16:creationId xmlns:a16="http://schemas.microsoft.com/office/drawing/2014/main" id="{902AE030-6A7E-1BA9-3C03-9B0360010A18}"/>
                  </a:ext>
                </a:extLst>
              </p:cNvPr>
              <p:cNvSpPr txBox="1"/>
              <p:nvPr/>
            </p:nvSpPr>
            <p:spPr>
              <a:xfrm>
                <a:off x="3350376" y="1962149"/>
                <a:ext cx="1192240" cy="316403"/>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Vacina animal mal compreendida</a:t>
                </a:r>
              </a:p>
            </p:txBody>
          </p:sp>
        </p:grpSp>
        <p:grpSp>
          <p:nvGrpSpPr>
            <p:cNvPr id="40" name="Group 39">
              <a:extLst>
                <a:ext uri="{FF2B5EF4-FFF2-40B4-BE49-F238E27FC236}">
                  <a16:creationId xmlns:a16="http://schemas.microsoft.com/office/drawing/2014/main" id="{CB0834E2-DFFA-5E78-696F-2161BA45461E}"/>
                </a:ext>
              </a:extLst>
            </p:cNvPr>
            <p:cNvGrpSpPr/>
            <p:nvPr/>
          </p:nvGrpSpPr>
          <p:grpSpPr>
            <a:xfrm>
              <a:off x="4232397" y="2845190"/>
              <a:ext cx="3499873" cy="307777"/>
              <a:chOff x="3346406" y="1962149"/>
              <a:chExt cx="1430123" cy="316403"/>
            </a:xfrm>
          </p:grpSpPr>
          <p:cxnSp>
            <p:nvCxnSpPr>
              <p:cNvPr id="50" name="Straight Arrow Connector 49">
                <a:extLst>
                  <a:ext uri="{FF2B5EF4-FFF2-40B4-BE49-F238E27FC236}">
                    <a16:creationId xmlns:a16="http://schemas.microsoft.com/office/drawing/2014/main" id="{25DDE273-76D7-8F65-7FB3-8282375E46CD}"/>
                  </a:ext>
                </a:extLst>
              </p:cNvPr>
              <p:cNvCxnSpPr>
                <a:cxnSpLocks/>
                <a:stCxn id="274" idx="3"/>
              </p:cNvCxnSpPr>
              <p:nvPr/>
            </p:nvCxnSpPr>
            <p:spPr>
              <a:xfrm>
                <a:off x="4658950" y="2103223"/>
                <a:ext cx="117579" cy="0"/>
              </a:xfrm>
              <a:prstGeom prst="straightConnector1">
                <a:avLst/>
              </a:prstGeom>
              <a:noFill/>
              <a:ln w="9525" cap="flat" cmpd="sng" algn="ctr">
                <a:solidFill>
                  <a:sysClr val="windowText" lastClr="000000"/>
                </a:solidFill>
                <a:prstDash val="solid"/>
                <a:tailEnd type="triangle"/>
              </a:ln>
              <a:effectLst/>
            </p:spPr>
          </p:cxnSp>
          <p:sp>
            <p:nvSpPr>
              <p:cNvPr id="51" name="TextBox 50">
                <a:extLst>
                  <a:ext uri="{FF2B5EF4-FFF2-40B4-BE49-F238E27FC236}">
                    <a16:creationId xmlns:a16="http://schemas.microsoft.com/office/drawing/2014/main" id="{0FE78F68-641B-019D-9E53-11BCD9D977CA}"/>
                  </a:ext>
                </a:extLst>
              </p:cNvPr>
              <p:cNvSpPr txBox="1"/>
              <p:nvPr/>
            </p:nvSpPr>
            <p:spPr>
              <a:xfrm>
                <a:off x="3346406" y="1962149"/>
                <a:ext cx="1258027" cy="316403"/>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Não queimar/enterrar o gado morto</a:t>
                </a:r>
              </a:p>
            </p:txBody>
          </p:sp>
        </p:grpSp>
        <p:grpSp>
          <p:nvGrpSpPr>
            <p:cNvPr id="41" name="Group 40">
              <a:extLst>
                <a:ext uri="{FF2B5EF4-FFF2-40B4-BE49-F238E27FC236}">
                  <a16:creationId xmlns:a16="http://schemas.microsoft.com/office/drawing/2014/main" id="{6368AD7E-2C22-C3DB-E2E9-CF06E669B008}"/>
                </a:ext>
              </a:extLst>
            </p:cNvPr>
            <p:cNvGrpSpPr/>
            <p:nvPr/>
          </p:nvGrpSpPr>
          <p:grpSpPr>
            <a:xfrm>
              <a:off x="4501958" y="3511771"/>
              <a:ext cx="3573439" cy="307777"/>
              <a:chOff x="3309276" y="2032425"/>
              <a:chExt cx="1460183" cy="316403"/>
            </a:xfrm>
          </p:grpSpPr>
          <p:cxnSp>
            <p:nvCxnSpPr>
              <p:cNvPr id="48" name="Straight Arrow Connector 47">
                <a:extLst>
                  <a:ext uri="{FF2B5EF4-FFF2-40B4-BE49-F238E27FC236}">
                    <a16:creationId xmlns:a16="http://schemas.microsoft.com/office/drawing/2014/main" id="{D8C3982D-6B2B-A986-A54A-A8FDBA433D6B}"/>
                  </a:ext>
                </a:extLst>
              </p:cNvPr>
              <p:cNvCxnSpPr>
                <a:cxnSpLocks/>
                <a:stCxn id="276" idx="3"/>
              </p:cNvCxnSpPr>
              <p:nvPr/>
            </p:nvCxnSpPr>
            <p:spPr>
              <a:xfrm flipV="1">
                <a:off x="4539241" y="2113821"/>
                <a:ext cx="230218" cy="443"/>
              </a:xfrm>
              <a:prstGeom prst="straightConnector1">
                <a:avLst/>
              </a:prstGeom>
              <a:noFill/>
              <a:ln w="9525" cap="flat" cmpd="sng" algn="ctr">
                <a:solidFill>
                  <a:sysClr val="windowText" lastClr="000000"/>
                </a:solidFill>
                <a:prstDash val="solid"/>
                <a:tailEnd type="triangle"/>
              </a:ln>
              <a:effectLst/>
            </p:spPr>
          </p:cxnSp>
          <p:sp>
            <p:nvSpPr>
              <p:cNvPr id="49" name="TextBox 48">
                <a:extLst>
                  <a:ext uri="{FF2B5EF4-FFF2-40B4-BE49-F238E27FC236}">
                    <a16:creationId xmlns:a16="http://schemas.microsoft.com/office/drawing/2014/main" id="{CCF41F34-78A0-2CFB-3F9E-03F02CF6D1E0}"/>
                  </a:ext>
                </a:extLst>
              </p:cNvPr>
              <p:cNvSpPr txBox="1"/>
              <p:nvPr/>
            </p:nvSpPr>
            <p:spPr>
              <a:xfrm>
                <a:off x="3309276" y="2032425"/>
                <a:ext cx="1181010" cy="316403"/>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Vender/consumir carne duvidosa</a:t>
                </a:r>
              </a:p>
            </p:txBody>
          </p:sp>
        </p:grpSp>
        <p:grpSp>
          <p:nvGrpSpPr>
            <p:cNvPr id="42" name="Group 41">
              <a:extLst>
                <a:ext uri="{FF2B5EF4-FFF2-40B4-BE49-F238E27FC236}">
                  <a16:creationId xmlns:a16="http://schemas.microsoft.com/office/drawing/2014/main" id="{9C7314C7-73F1-D54B-1B4A-7816256DC4C3}"/>
                </a:ext>
              </a:extLst>
            </p:cNvPr>
            <p:cNvGrpSpPr/>
            <p:nvPr/>
          </p:nvGrpSpPr>
          <p:grpSpPr>
            <a:xfrm>
              <a:off x="4582403" y="3089300"/>
              <a:ext cx="3348557" cy="307777"/>
              <a:chOff x="3481922" y="1794222"/>
              <a:chExt cx="1290695" cy="496045"/>
            </a:xfrm>
          </p:grpSpPr>
          <p:cxnSp>
            <p:nvCxnSpPr>
              <p:cNvPr id="46" name="Straight Arrow Connector 45">
                <a:extLst>
                  <a:ext uri="{FF2B5EF4-FFF2-40B4-BE49-F238E27FC236}">
                    <a16:creationId xmlns:a16="http://schemas.microsoft.com/office/drawing/2014/main" id="{4BED5598-F70B-C2E5-05A2-6BFC836C1293}"/>
                  </a:ext>
                </a:extLst>
              </p:cNvPr>
              <p:cNvCxnSpPr>
                <a:cxnSpLocks/>
                <a:stCxn id="275" idx="3"/>
              </p:cNvCxnSpPr>
              <p:nvPr/>
            </p:nvCxnSpPr>
            <p:spPr>
              <a:xfrm flipV="1">
                <a:off x="4580170" y="2126500"/>
                <a:ext cx="192447" cy="6748"/>
              </a:xfrm>
              <a:prstGeom prst="straightConnector1">
                <a:avLst/>
              </a:prstGeom>
              <a:noFill/>
              <a:ln w="9525" cap="flat" cmpd="sng" algn="ctr">
                <a:solidFill>
                  <a:sysClr val="windowText" lastClr="000000"/>
                </a:solidFill>
                <a:prstDash val="solid"/>
                <a:tailEnd type="triangle"/>
              </a:ln>
              <a:effectLst/>
            </p:spPr>
          </p:cxnSp>
          <p:sp>
            <p:nvSpPr>
              <p:cNvPr id="47" name="TextBox 46">
                <a:extLst>
                  <a:ext uri="{FF2B5EF4-FFF2-40B4-BE49-F238E27FC236}">
                    <a16:creationId xmlns:a16="http://schemas.microsoft.com/office/drawing/2014/main" id="{1F3BC568-2792-11BD-9596-7289AB73B654}"/>
                  </a:ext>
                </a:extLst>
              </p:cNvPr>
              <p:cNvSpPr txBox="1"/>
              <p:nvPr/>
            </p:nvSpPr>
            <p:spPr>
              <a:xfrm>
                <a:off x="3481922" y="1794222"/>
                <a:ext cx="1055582" cy="496045"/>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Ausência de quarentena de animais doentes</a:t>
                </a:r>
              </a:p>
            </p:txBody>
          </p:sp>
        </p:grpSp>
        <p:grpSp>
          <p:nvGrpSpPr>
            <p:cNvPr id="43" name="Group 42">
              <a:extLst>
                <a:ext uri="{FF2B5EF4-FFF2-40B4-BE49-F238E27FC236}">
                  <a16:creationId xmlns:a16="http://schemas.microsoft.com/office/drawing/2014/main" id="{0E9A5F53-8F49-7574-081E-5AB6D9280C14}"/>
                </a:ext>
              </a:extLst>
            </p:cNvPr>
            <p:cNvGrpSpPr/>
            <p:nvPr/>
          </p:nvGrpSpPr>
          <p:grpSpPr>
            <a:xfrm>
              <a:off x="5357942" y="3737458"/>
              <a:ext cx="2877815" cy="307777"/>
              <a:chOff x="3601161" y="1962149"/>
              <a:chExt cx="1175936" cy="318546"/>
            </a:xfrm>
          </p:grpSpPr>
          <p:cxnSp>
            <p:nvCxnSpPr>
              <p:cNvPr id="44" name="Straight Arrow Connector 43">
                <a:extLst>
                  <a:ext uri="{FF2B5EF4-FFF2-40B4-BE49-F238E27FC236}">
                    <a16:creationId xmlns:a16="http://schemas.microsoft.com/office/drawing/2014/main" id="{FC270CD9-0EB6-9028-ABE5-7D3A8409FFD4}"/>
                  </a:ext>
                </a:extLst>
              </p:cNvPr>
              <p:cNvCxnSpPr>
                <a:cxnSpLocks/>
                <a:stCxn id="277" idx="3"/>
              </p:cNvCxnSpPr>
              <p:nvPr/>
            </p:nvCxnSpPr>
            <p:spPr>
              <a:xfrm flipV="1">
                <a:off x="4590276" y="2112446"/>
                <a:ext cx="186821" cy="2868"/>
              </a:xfrm>
              <a:prstGeom prst="straightConnector1">
                <a:avLst/>
              </a:prstGeom>
              <a:noFill/>
              <a:ln w="9525" cap="flat" cmpd="sng" algn="ctr">
                <a:solidFill>
                  <a:sysClr val="windowText" lastClr="000000"/>
                </a:solidFill>
                <a:prstDash val="solid"/>
                <a:tailEnd type="triangle"/>
              </a:ln>
              <a:effectLst/>
            </p:spPr>
          </p:cxnSp>
          <p:sp>
            <p:nvSpPr>
              <p:cNvPr id="45" name="TextBox 44">
                <a:extLst>
                  <a:ext uri="{FF2B5EF4-FFF2-40B4-BE49-F238E27FC236}">
                    <a16:creationId xmlns:a16="http://schemas.microsoft.com/office/drawing/2014/main" id="{E5B33993-892F-7619-F553-778D0F7FAE64}"/>
                  </a:ext>
                </a:extLst>
              </p:cNvPr>
              <p:cNvSpPr txBox="1"/>
              <p:nvPr/>
            </p:nvSpPr>
            <p:spPr>
              <a:xfrm>
                <a:off x="3601161" y="1962149"/>
                <a:ext cx="957977" cy="318546"/>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Más práticas de higiene</a:t>
                </a:r>
              </a:p>
            </p:txBody>
          </p:sp>
        </p:grpSp>
      </p:grpSp>
      <p:grpSp>
        <p:nvGrpSpPr>
          <p:cNvPr id="56" name="Group 55">
            <a:extLst>
              <a:ext uri="{FF2B5EF4-FFF2-40B4-BE49-F238E27FC236}">
                <a16:creationId xmlns:a16="http://schemas.microsoft.com/office/drawing/2014/main" id="{5180D604-ACC2-FA21-426F-02B6B67FE1C6}"/>
              </a:ext>
            </a:extLst>
          </p:cNvPr>
          <p:cNvGrpSpPr/>
          <p:nvPr/>
        </p:nvGrpSpPr>
        <p:grpSpPr>
          <a:xfrm>
            <a:off x="-76200" y="2484247"/>
            <a:ext cx="4419599" cy="1585582"/>
            <a:chOff x="224118" y="2405160"/>
            <a:chExt cx="4419599" cy="1585582"/>
          </a:xfrm>
        </p:grpSpPr>
        <p:grpSp>
          <p:nvGrpSpPr>
            <p:cNvPr id="57" name="Group 56">
              <a:extLst>
                <a:ext uri="{FF2B5EF4-FFF2-40B4-BE49-F238E27FC236}">
                  <a16:creationId xmlns:a16="http://schemas.microsoft.com/office/drawing/2014/main" id="{599B6674-1F9C-0962-6B33-DFE2E28BC2FC}"/>
                </a:ext>
              </a:extLst>
            </p:cNvPr>
            <p:cNvGrpSpPr/>
            <p:nvPr/>
          </p:nvGrpSpPr>
          <p:grpSpPr>
            <a:xfrm>
              <a:off x="224118" y="2405160"/>
              <a:ext cx="3676668" cy="307777"/>
              <a:chOff x="1744528" y="1962149"/>
              <a:chExt cx="2979773" cy="307777"/>
            </a:xfrm>
          </p:grpSpPr>
          <p:cxnSp>
            <p:nvCxnSpPr>
              <p:cNvPr id="70" name="Straight Arrow Connector 69">
                <a:extLst>
                  <a:ext uri="{FF2B5EF4-FFF2-40B4-BE49-F238E27FC236}">
                    <a16:creationId xmlns:a16="http://schemas.microsoft.com/office/drawing/2014/main" id="{A6953E7C-D046-69FF-275D-318F5ED775C8}"/>
                  </a:ext>
                </a:extLst>
              </p:cNvPr>
              <p:cNvCxnSpPr>
                <a:cxnSpLocks/>
                <a:stCxn id="88" idx="3"/>
              </p:cNvCxnSpPr>
              <p:nvPr/>
            </p:nvCxnSpPr>
            <p:spPr>
              <a:xfrm>
                <a:off x="4357649" y="2130844"/>
                <a:ext cx="366652" cy="0"/>
              </a:xfrm>
              <a:prstGeom prst="straightConnector1">
                <a:avLst/>
              </a:prstGeom>
              <a:noFill/>
              <a:ln w="9525" cap="flat" cmpd="sng" algn="ctr">
                <a:solidFill>
                  <a:sysClr val="windowText" lastClr="000000"/>
                </a:solidFill>
                <a:prstDash val="solid"/>
                <a:tailEnd type="triangle"/>
              </a:ln>
              <a:effectLst/>
            </p:spPr>
          </p:cxnSp>
          <p:sp>
            <p:nvSpPr>
              <p:cNvPr id="71" name="TextBox 70">
                <a:extLst>
                  <a:ext uri="{FF2B5EF4-FFF2-40B4-BE49-F238E27FC236}">
                    <a16:creationId xmlns:a16="http://schemas.microsoft.com/office/drawing/2014/main" id="{3F982D74-EF71-D658-891A-C3CDF0E9DAFB}"/>
                  </a:ext>
                </a:extLst>
              </p:cNvPr>
              <p:cNvSpPr txBox="1"/>
              <p:nvPr/>
            </p:nvSpPr>
            <p:spPr>
              <a:xfrm>
                <a:off x="1744528" y="1962149"/>
                <a:ext cx="2487693" cy="307777"/>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Presença de esporos de carbúnculo</a:t>
                </a:r>
              </a:p>
            </p:txBody>
          </p:sp>
        </p:grpSp>
        <p:grpSp>
          <p:nvGrpSpPr>
            <p:cNvPr id="58" name="Group 57">
              <a:extLst>
                <a:ext uri="{FF2B5EF4-FFF2-40B4-BE49-F238E27FC236}">
                  <a16:creationId xmlns:a16="http://schemas.microsoft.com/office/drawing/2014/main" id="{30600A42-FA8C-B96B-6D15-E430DD997C65}"/>
                </a:ext>
              </a:extLst>
            </p:cNvPr>
            <p:cNvGrpSpPr/>
            <p:nvPr/>
          </p:nvGrpSpPr>
          <p:grpSpPr>
            <a:xfrm>
              <a:off x="1367120" y="3028031"/>
              <a:ext cx="2895600" cy="307777"/>
              <a:chOff x="3120850" y="1962149"/>
              <a:chExt cx="1626254" cy="295881"/>
            </a:xfrm>
          </p:grpSpPr>
          <p:cxnSp>
            <p:nvCxnSpPr>
              <p:cNvPr id="68" name="Straight Arrow Connector 67">
                <a:extLst>
                  <a:ext uri="{FF2B5EF4-FFF2-40B4-BE49-F238E27FC236}">
                    <a16:creationId xmlns:a16="http://schemas.microsoft.com/office/drawing/2014/main" id="{3A124322-1EE0-C625-DB4E-2BCEC084445D}"/>
                  </a:ext>
                </a:extLst>
              </p:cNvPr>
              <p:cNvCxnSpPr>
                <a:cxnSpLocks/>
                <a:stCxn id="90" idx="3"/>
              </p:cNvCxnSpPr>
              <p:nvPr/>
            </p:nvCxnSpPr>
            <p:spPr>
              <a:xfrm>
                <a:off x="4402909" y="2107558"/>
                <a:ext cx="344195" cy="0"/>
              </a:xfrm>
              <a:prstGeom prst="straightConnector1">
                <a:avLst/>
              </a:prstGeom>
              <a:noFill/>
              <a:ln w="9525" cap="flat" cmpd="sng" algn="ctr">
                <a:solidFill>
                  <a:sysClr val="windowText" lastClr="000000"/>
                </a:solidFill>
                <a:prstDash val="solid"/>
                <a:tailEnd type="triangle"/>
              </a:ln>
              <a:effectLst/>
            </p:spPr>
          </p:cxnSp>
          <p:sp>
            <p:nvSpPr>
              <p:cNvPr id="69" name="TextBox 68">
                <a:extLst>
                  <a:ext uri="{FF2B5EF4-FFF2-40B4-BE49-F238E27FC236}">
                    <a16:creationId xmlns:a16="http://schemas.microsoft.com/office/drawing/2014/main" id="{75608E0A-5D79-1835-CD06-067DADA9E83B}"/>
                  </a:ext>
                </a:extLst>
              </p:cNvPr>
              <p:cNvSpPr txBox="1"/>
              <p:nvPr/>
            </p:nvSpPr>
            <p:spPr>
              <a:xfrm>
                <a:off x="3120850" y="1962149"/>
                <a:ext cx="1201484" cy="295881"/>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Contacto com o gado</a:t>
                </a:r>
              </a:p>
            </p:txBody>
          </p:sp>
        </p:grpSp>
        <p:grpSp>
          <p:nvGrpSpPr>
            <p:cNvPr id="59" name="Group 58">
              <a:extLst>
                <a:ext uri="{FF2B5EF4-FFF2-40B4-BE49-F238E27FC236}">
                  <a16:creationId xmlns:a16="http://schemas.microsoft.com/office/drawing/2014/main" id="{6344801F-839D-3A09-7236-D72FCE097568}"/>
                </a:ext>
              </a:extLst>
            </p:cNvPr>
            <p:cNvGrpSpPr/>
            <p:nvPr/>
          </p:nvGrpSpPr>
          <p:grpSpPr>
            <a:xfrm>
              <a:off x="1534479" y="2723412"/>
              <a:ext cx="2537602" cy="307777"/>
              <a:chOff x="3026932" y="1962148"/>
              <a:chExt cx="1702201" cy="295881"/>
            </a:xfrm>
          </p:grpSpPr>
          <p:cxnSp>
            <p:nvCxnSpPr>
              <p:cNvPr id="66" name="Straight Arrow Connector 65">
                <a:extLst>
                  <a:ext uri="{FF2B5EF4-FFF2-40B4-BE49-F238E27FC236}">
                    <a16:creationId xmlns:a16="http://schemas.microsoft.com/office/drawing/2014/main" id="{EA893AC9-62B5-DC6C-B596-E108E2956CFB}"/>
                  </a:ext>
                </a:extLst>
              </p:cNvPr>
              <p:cNvCxnSpPr>
                <a:cxnSpLocks/>
                <a:stCxn id="89" idx="3"/>
              </p:cNvCxnSpPr>
              <p:nvPr/>
            </p:nvCxnSpPr>
            <p:spPr>
              <a:xfrm flipV="1">
                <a:off x="4368076" y="2131441"/>
                <a:ext cx="361057" cy="1"/>
              </a:xfrm>
              <a:prstGeom prst="straightConnector1">
                <a:avLst/>
              </a:prstGeom>
              <a:noFill/>
              <a:ln w="9525" cap="flat" cmpd="sng" algn="ctr">
                <a:solidFill>
                  <a:sysClr val="windowText" lastClr="000000"/>
                </a:solidFill>
                <a:prstDash val="solid"/>
                <a:tailEnd type="triangle"/>
              </a:ln>
              <a:effectLst/>
            </p:spPr>
          </p:cxnSp>
          <p:sp>
            <p:nvSpPr>
              <p:cNvPr id="67" name="TextBox 66">
                <a:extLst>
                  <a:ext uri="{FF2B5EF4-FFF2-40B4-BE49-F238E27FC236}">
                    <a16:creationId xmlns:a16="http://schemas.microsoft.com/office/drawing/2014/main" id="{201CC7CC-82D8-691A-9EC2-FE30632ABB03}"/>
                  </a:ext>
                </a:extLst>
              </p:cNvPr>
              <p:cNvSpPr txBox="1"/>
              <p:nvPr/>
            </p:nvSpPr>
            <p:spPr>
              <a:xfrm>
                <a:off x="3026932" y="1962148"/>
                <a:ext cx="1202374" cy="295881"/>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Falta de vacinação</a:t>
                </a:r>
              </a:p>
            </p:txBody>
          </p:sp>
        </p:grpSp>
        <p:grpSp>
          <p:nvGrpSpPr>
            <p:cNvPr id="60" name="Group 59">
              <a:extLst>
                <a:ext uri="{FF2B5EF4-FFF2-40B4-BE49-F238E27FC236}">
                  <a16:creationId xmlns:a16="http://schemas.microsoft.com/office/drawing/2014/main" id="{B223D63E-5117-899E-82D1-2A39035BC054}"/>
                </a:ext>
              </a:extLst>
            </p:cNvPr>
            <p:cNvGrpSpPr/>
            <p:nvPr/>
          </p:nvGrpSpPr>
          <p:grpSpPr>
            <a:xfrm>
              <a:off x="667222" y="3328683"/>
              <a:ext cx="3796341" cy="307777"/>
              <a:chOff x="3062382" y="1949582"/>
              <a:chExt cx="1718165" cy="295881"/>
            </a:xfrm>
          </p:grpSpPr>
          <p:cxnSp>
            <p:nvCxnSpPr>
              <p:cNvPr id="64" name="Straight Arrow Connector 63">
                <a:extLst>
                  <a:ext uri="{FF2B5EF4-FFF2-40B4-BE49-F238E27FC236}">
                    <a16:creationId xmlns:a16="http://schemas.microsoft.com/office/drawing/2014/main" id="{CB417643-D810-E590-9091-E257A486BB28}"/>
                  </a:ext>
                </a:extLst>
              </p:cNvPr>
              <p:cNvCxnSpPr>
                <a:cxnSpLocks/>
              </p:cNvCxnSpPr>
              <p:nvPr/>
            </p:nvCxnSpPr>
            <p:spPr>
              <a:xfrm>
                <a:off x="4485017" y="2133599"/>
                <a:ext cx="295530" cy="0"/>
              </a:xfrm>
              <a:prstGeom prst="straightConnector1">
                <a:avLst/>
              </a:prstGeom>
              <a:noFill/>
              <a:ln w="9525" cap="flat" cmpd="sng" algn="ctr">
                <a:solidFill>
                  <a:sysClr val="windowText" lastClr="000000"/>
                </a:solidFill>
                <a:prstDash val="solid"/>
                <a:tailEnd type="triangle"/>
              </a:ln>
              <a:effectLst/>
            </p:spPr>
          </p:cxnSp>
          <p:sp>
            <p:nvSpPr>
              <p:cNvPr id="65" name="TextBox 64">
                <a:extLst>
                  <a:ext uri="{FF2B5EF4-FFF2-40B4-BE49-F238E27FC236}">
                    <a16:creationId xmlns:a16="http://schemas.microsoft.com/office/drawing/2014/main" id="{B7910B02-906E-083B-7962-5291125CDD7A}"/>
                  </a:ext>
                </a:extLst>
              </p:cNvPr>
              <p:cNvSpPr txBox="1"/>
              <p:nvPr/>
            </p:nvSpPr>
            <p:spPr>
              <a:xfrm>
                <a:off x="3062382" y="1949582"/>
                <a:ext cx="1356984" cy="295881"/>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Não há veterinários suficientes</a:t>
                </a:r>
              </a:p>
            </p:txBody>
          </p:sp>
        </p:grpSp>
        <p:grpSp>
          <p:nvGrpSpPr>
            <p:cNvPr id="61" name="Group 60">
              <a:extLst>
                <a:ext uri="{FF2B5EF4-FFF2-40B4-BE49-F238E27FC236}">
                  <a16:creationId xmlns:a16="http://schemas.microsoft.com/office/drawing/2014/main" id="{8E188029-6642-A521-4F08-27A8F055EF69}"/>
                </a:ext>
              </a:extLst>
            </p:cNvPr>
            <p:cNvGrpSpPr/>
            <p:nvPr/>
          </p:nvGrpSpPr>
          <p:grpSpPr>
            <a:xfrm>
              <a:off x="942371" y="3682965"/>
              <a:ext cx="3701346" cy="307777"/>
              <a:chOff x="3402301" y="1881739"/>
              <a:chExt cx="1406089" cy="776344"/>
            </a:xfrm>
          </p:grpSpPr>
          <p:cxnSp>
            <p:nvCxnSpPr>
              <p:cNvPr id="62" name="Straight Arrow Connector 61">
                <a:extLst>
                  <a:ext uri="{FF2B5EF4-FFF2-40B4-BE49-F238E27FC236}">
                    <a16:creationId xmlns:a16="http://schemas.microsoft.com/office/drawing/2014/main" id="{729DB5DE-419C-5D64-77AA-B157554376B2}"/>
                  </a:ext>
                </a:extLst>
              </p:cNvPr>
              <p:cNvCxnSpPr>
                <a:cxnSpLocks/>
              </p:cNvCxnSpPr>
              <p:nvPr/>
            </p:nvCxnSpPr>
            <p:spPr>
              <a:xfrm>
                <a:off x="4610981" y="2252303"/>
                <a:ext cx="197409" cy="0"/>
              </a:xfrm>
              <a:prstGeom prst="straightConnector1">
                <a:avLst/>
              </a:prstGeom>
              <a:noFill/>
              <a:ln w="9525" cap="flat" cmpd="sng" algn="ctr">
                <a:solidFill>
                  <a:sysClr val="windowText" lastClr="000000"/>
                </a:solidFill>
                <a:prstDash val="solid"/>
                <a:tailEnd type="triangle"/>
              </a:ln>
              <a:effectLst/>
            </p:spPr>
          </p:cxnSp>
          <p:sp>
            <p:nvSpPr>
              <p:cNvPr id="63" name="TextBox 62">
                <a:extLst>
                  <a:ext uri="{FF2B5EF4-FFF2-40B4-BE49-F238E27FC236}">
                    <a16:creationId xmlns:a16="http://schemas.microsoft.com/office/drawing/2014/main" id="{376A4E5B-CB59-A216-6287-BE47885293F7}"/>
                  </a:ext>
                </a:extLst>
              </p:cNvPr>
              <p:cNvSpPr txBox="1"/>
              <p:nvPr/>
            </p:nvSpPr>
            <p:spPr>
              <a:xfrm>
                <a:off x="3402301" y="1881739"/>
                <a:ext cx="1122521" cy="776344"/>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Risco acrescido em caso de seca</a:t>
                </a:r>
              </a:p>
            </p:txBody>
          </p:sp>
        </p:grpSp>
      </p:grpSp>
      <p:grpSp>
        <p:nvGrpSpPr>
          <p:cNvPr id="72" name="Group 71">
            <a:extLst>
              <a:ext uri="{FF2B5EF4-FFF2-40B4-BE49-F238E27FC236}">
                <a16:creationId xmlns:a16="http://schemas.microsoft.com/office/drawing/2014/main" id="{EF5D2E53-1D7E-5735-ED6E-4DB27A19F405}"/>
              </a:ext>
            </a:extLst>
          </p:cNvPr>
          <p:cNvGrpSpPr/>
          <p:nvPr/>
        </p:nvGrpSpPr>
        <p:grpSpPr>
          <a:xfrm>
            <a:off x="4468026" y="5629625"/>
            <a:ext cx="3660705" cy="307777"/>
            <a:chOff x="3536253" y="2134126"/>
            <a:chExt cx="1244294" cy="271469"/>
          </a:xfrm>
        </p:grpSpPr>
        <p:cxnSp>
          <p:nvCxnSpPr>
            <p:cNvPr id="73" name="Straight Arrow Connector 72">
              <a:extLst>
                <a:ext uri="{FF2B5EF4-FFF2-40B4-BE49-F238E27FC236}">
                  <a16:creationId xmlns:a16="http://schemas.microsoft.com/office/drawing/2014/main" id="{2E4E39CC-36EE-C7FB-CFB6-CC1B5FA1078B}"/>
                </a:ext>
              </a:extLst>
            </p:cNvPr>
            <p:cNvCxnSpPr/>
            <p:nvPr/>
          </p:nvCxnSpPr>
          <p:spPr>
            <a:xfrm>
              <a:off x="4151744" y="2276640"/>
              <a:ext cx="628803" cy="0"/>
            </a:xfrm>
            <a:prstGeom prst="straightConnector1">
              <a:avLst/>
            </a:prstGeom>
            <a:noFill/>
            <a:ln w="9525" cap="flat" cmpd="sng" algn="ctr">
              <a:solidFill>
                <a:sysClr val="windowText" lastClr="000000"/>
              </a:solidFill>
              <a:prstDash val="solid"/>
              <a:tailEnd type="triangle"/>
            </a:ln>
            <a:effectLst/>
          </p:spPr>
        </p:cxnSp>
        <p:sp>
          <p:nvSpPr>
            <p:cNvPr id="74" name="TextBox 73">
              <a:extLst>
                <a:ext uri="{FF2B5EF4-FFF2-40B4-BE49-F238E27FC236}">
                  <a16:creationId xmlns:a16="http://schemas.microsoft.com/office/drawing/2014/main" id="{F4D881F0-A618-F6A1-B7DB-BFB0ACFD2172}"/>
                </a:ext>
              </a:extLst>
            </p:cNvPr>
            <p:cNvSpPr txBox="1"/>
            <p:nvPr/>
          </p:nvSpPr>
          <p:spPr>
            <a:xfrm>
              <a:off x="3536253" y="2134126"/>
              <a:ext cx="1156887" cy="271469"/>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Não há revisão regular dos relatórios</a:t>
              </a:r>
            </a:p>
          </p:txBody>
        </p:sp>
      </p:grpSp>
      <p:grpSp>
        <p:nvGrpSpPr>
          <p:cNvPr id="75" name="Group 74">
            <a:extLst>
              <a:ext uri="{FF2B5EF4-FFF2-40B4-BE49-F238E27FC236}">
                <a16:creationId xmlns:a16="http://schemas.microsoft.com/office/drawing/2014/main" id="{5A8C04E8-D055-C977-B9BD-8888A34813BF}"/>
              </a:ext>
            </a:extLst>
          </p:cNvPr>
          <p:cNvGrpSpPr/>
          <p:nvPr/>
        </p:nvGrpSpPr>
        <p:grpSpPr>
          <a:xfrm>
            <a:off x="228601" y="4329515"/>
            <a:ext cx="4495799" cy="1236062"/>
            <a:chOff x="191472" y="4329118"/>
            <a:chExt cx="4495799" cy="1236062"/>
          </a:xfrm>
        </p:grpSpPr>
        <p:grpSp>
          <p:nvGrpSpPr>
            <p:cNvPr id="76" name="Group 75">
              <a:extLst>
                <a:ext uri="{FF2B5EF4-FFF2-40B4-BE49-F238E27FC236}">
                  <a16:creationId xmlns:a16="http://schemas.microsoft.com/office/drawing/2014/main" id="{31721C52-0F7C-E38B-275E-C70E2410C547}"/>
                </a:ext>
              </a:extLst>
            </p:cNvPr>
            <p:cNvGrpSpPr/>
            <p:nvPr/>
          </p:nvGrpSpPr>
          <p:grpSpPr>
            <a:xfrm>
              <a:off x="604926" y="4329118"/>
              <a:ext cx="4082345" cy="307777"/>
              <a:chOff x="2971548" y="1940377"/>
              <a:chExt cx="1799404" cy="307777"/>
            </a:xfrm>
          </p:grpSpPr>
          <p:cxnSp>
            <p:nvCxnSpPr>
              <p:cNvPr id="86" name="Straight Arrow Connector 85">
                <a:extLst>
                  <a:ext uri="{FF2B5EF4-FFF2-40B4-BE49-F238E27FC236}">
                    <a16:creationId xmlns:a16="http://schemas.microsoft.com/office/drawing/2014/main" id="{FC76BA72-9862-5146-2FA1-78931D345457}"/>
                  </a:ext>
                </a:extLst>
              </p:cNvPr>
              <p:cNvCxnSpPr>
                <a:cxnSpLocks/>
                <a:stCxn id="201" idx="3"/>
              </p:cNvCxnSpPr>
              <p:nvPr/>
            </p:nvCxnSpPr>
            <p:spPr>
              <a:xfrm>
                <a:off x="4586283" y="2114297"/>
                <a:ext cx="184669" cy="0"/>
              </a:xfrm>
              <a:prstGeom prst="straightConnector1">
                <a:avLst/>
              </a:prstGeom>
              <a:noFill/>
              <a:ln w="9525" cap="flat" cmpd="sng" algn="ctr">
                <a:solidFill>
                  <a:sysClr val="windowText" lastClr="000000"/>
                </a:solidFill>
                <a:prstDash val="solid"/>
                <a:tailEnd type="triangle"/>
              </a:ln>
              <a:effectLst/>
            </p:spPr>
          </p:cxnSp>
          <p:sp>
            <p:nvSpPr>
              <p:cNvPr id="87" name="TextBox 86">
                <a:extLst>
                  <a:ext uri="{FF2B5EF4-FFF2-40B4-BE49-F238E27FC236}">
                    <a16:creationId xmlns:a16="http://schemas.microsoft.com/office/drawing/2014/main" id="{32AF46F8-75F3-1A18-B676-F08F5DBD9BA0}"/>
                  </a:ext>
                </a:extLst>
              </p:cNvPr>
              <p:cNvSpPr txBox="1"/>
              <p:nvPr/>
            </p:nvSpPr>
            <p:spPr>
              <a:xfrm>
                <a:off x="2971548" y="1940377"/>
                <a:ext cx="1597880" cy="307777"/>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Diagnóstico incorreto de casos humanos</a:t>
                </a:r>
              </a:p>
            </p:txBody>
          </p:sp>
        </p:grpSp>
        <p:grpSp>
          <p:nvGrpSpPr>
            <p:cNvPr id="77" name="Group 76">
              <a:extLst>
                <a:ext uri="{FF2B5EF4-FFF2-40B4-BE49-F238E27FC236}">
                  <a16:creationId xmlns:a16="http://schemas.microsoft.com/office/drawing/2014/main" id="{2623155A-359B-EE9C-9563-24F227C6F9B2}"/>
                </a:ext>
              </a:extLst>
            </p:cNvPr>
            <p:cNvGrpSpPr/>
            <p:nvPr/>
          </p:nvGrpSpPr>
          <p:grpSpPr>
            <a:xfrm>
              <a:off x="649609" y="5257403"/>
              <a:ext cx="3566777" cy="307777"/>
              <a:chOff x="2996443" y="1963002"/>
              <a:chExt cx="1732673" cy="468902"/>
            </a:xfrm>
          </p:grpSpPr>
          <p:cxnSp>
            <p:nvCxnSpPr>
              <p:cNvPr id="84" name="Straight Arrow Connector 83">
                <a:extLst>
                  <a:ext uri="{FF2B5EF4-FFF2-40B4-BE49-F238E27FC236}">
                    <a16:creationId xmlns:a16="http://schemas.microsoft.com/office/drawing/2014/main" id="{6BAB7717-02FC-5A1E-15BE-0CADD949EDA3}"/>
                  </a:ext>
                </a:extLst>
              </p:cNvPr>
              <p:cNvCxnSpPr>
                <a:cxnSpLocks/>
              </p:cNvCxnSpPr>
              <p:nvPr/>
            </p:nvCxnSpPr>
            <p:spPr>
              <a:xfrm>
                <a:off x="4624714" y="2233109"/>
                <a:ext cx="104402" cy="0"/>
              </a:xfrm>
              <a:prstGeom prst="straightConnector1">
                <a:avLst/>
              </a:prstGeom>
              <a:noFill/>
              <a:ln w="9525" cap="flat" cmpd="sng" algn="ctr">
                <a:solidFill>
                  <a:sysClr val="windowText" lastClr="000000"/>
                </a:solidFill>
                <a:prstDash val="solid"/>
                <a:tailEnd type="triangle"/>
              </a:ln>
              <a:effectLst/>
            </p:spPr>
          </p:cxnSp>
          <p:sp>
            <p:nvSpPr>
              <p:cNvPr id="85" name="TextBox 84">
                <a:extLst>
                  <a:ext uri="{FF2B5EF4-FFF2-40B4-BE49-F238E27FC236}">
                    <a16:creationId xmlns:a16="http://schemas.microsoft.com/office/drawing/2014/main" id="{4112229D-AA18-2C5F-FF53-478442025BBB}"/>
                  </a:ext>
                </a:extLst>
              </p:cNvPr>
              <p:cNvSpPr txBox="1"/>
              <p:nvPr/>
            </p:nvSpPr>
            <p:spPr>
              <a:xfrm>
                <a:off x="2996443" y="1963002"/>
                <a:ext cx="1567341" cy="468902"/>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Ausência de análises laboratoriais</a:t>
                </a:r>
              </a:p>
            </p:txBody>
          </p:sp>
        </p:grpSp>
        <p:grpSp>
          <p:nvGrpSpPr>
            <p:cNvPr id="78" name="Group 77">
              <a:extLst>
                <a:ext uri="{FF2B5EF4-FFF2-40B4-BE49-F238E27FC236}">
                  <a16:creationId xmlns:a16="http://schemas.microsoft.com/office/drawing/2014/main" id="{2FEFC9B0-AF48-50BF-E22B-06AEC17B3907}"/>
                </a:ext>
              </a:extLst>
            </p:cNvPr>
            <p:cNvGrpSpPr/>
            <p:nvPr/>
          </p:nvGrpSpPr>
          <p:grpSpPr>
            <a:xfrm>
              <a:off x="191472" y="4952601"/>
              <a:ext cx="4141187" cy="307777"/>
              <a:chOff x="3217115" y="1987361"/>
              <a:chExt cx="1529252" cy="271469"/>
            </a:xfrm>
          </p:grpSpPr>
          <p:cxnSp>
            <p:nvCxnSpPr>
              <p:cNvPr id="82" name="Straight Arrow Connector 81">
                <a:extLst>
                  <a:ext uri="{FF2B5EF4-FFF2-40B4-BE49-F238E27FC236}">
                    <a16:creationId xmlns:a16="http://schemas.microsoft.com/office/drawing/2014/main" id="{488C2E61-2A52-FA50-C2BA-BCB0190408CC}"/>
                  </a:ext>
                </a:extLst>
              </p:cNvPr>
              <p:cNvCxnSpPr>
                <a:cxnSpLocks/>
                <a:stCxn id="202" idx="3"/>
              </p:cNvCxnSpPr>
              <p:nvPr/>
            </p:nvCxnSpPr>
            <p:spPr>
              <a:xfrm>
                <a:off x="4652205" y="2127835"/>
                <a:ext cx="94162" cy="5764"/>
              </a:xfrm>
              <a:prstGeom prst="straightConnector1">
                <a:avLst/>
              </a:prstGeom>
              <a:noFill/>
              <a:ln w="9525" cap="flat" cmpd="sng" algn="ctr">
                <a:solidFill>
                  <a:sysClr val="windowText" lastClr="000000"/>
                </a:solidFill>
                <a:prstDash val="solid"/>
                <a:tailEnd type="triangle"/>
              </a:ln>
              <a:effectLst/>
            </p:spPr>
          </p:cxnSp>
          <p:sp>
            <p:nvSpPr>
              <p:cNvPr id="83" name="TextBox 82">
                <a:extLst>
                  <a:ext uri="{FF2B5EF4-FFF2-40B4-BE49-F238E27FC236}">
                    <a16:creationId xmlns:a16="http://schemas.microsoft.com/office/drawing/2014/main" id="{3240537D-D068-CD00-BD73-D85E3ECC96E4}"/>
                  </a:ext>
                </a:extLst>
              </p:cNvPr>
              <p:cNvSpPr txBox="1"/>
              <p:nvPr/>
            </p:nvSpPr>
            <p:spPr>
              <a:xfrm>
                <a:off x="3217115" y="1987361"/>
                <a:ext cx="1394207" cy="271469"/>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Relatórios deficientes por parte dos médicos</a:t>
                </a:r>
              </a:p>
            </p:txBody>
          </p:sp>
        </p:grpSp>
        <p:grpSp>
          <p:nvGrpSpPr>
            <p:cNvPr id="79" name="Group 78">
              <a:extLst>
                <a:ext uri="{FF2B5EF4-FFF2-40B4-BE49-F238E27FC236}">
                  <a16:creationId xmlns:a16="http://schemas.microsoft.com/office/drawing/2014/main" id="{EFDF3E5C-860C-FE2F-E928-F3711D0DABA9}"/>
                </a:ext>
              </a:extLst>
            </p:cNvPr>
            <p:cNvGrpSpPr/>
            <p:nvPr/>
          </p:nvGrpSpPr>
          <p:grpSpPr>
            <a:xfrm>
              <a:off x="649609" y="4638444"/>
              <a:ext cx="3871180" cy="307777"/>
              <a:chOff x="3401855" y="1962149"/>
              <a:chExt cx="1369187" cy="468696"/>
            </a:xfrm>
          </p:grpSpPr>
          <p:cxnSp>
            <p:nvCxnSpPr>
              <p:cNvPr id="80" name="Straight Arrow Connector 79">
                <a:extLst>
                  <a:ext uri="{FF2B5EF4-FFF2-40B4-BE49-F238E27FC236}">
                    <a16:creationId xmlns:a16="http://schemas.microsoft.com/office/drawing/2014/main" id="{1CBFFFB5-DD56-9768-6333-311E011AA3DE}"/>
                  </a:ext>
                </a:extLst>
              </p:cNvPr>
              <p:cNvCxnSpPr>
                <a:cxnSpLocks/>
              </p:cNvCxnSpPr>
              <p:nvPr/>
            </p:nvCxnSpPr>
            <p:spPr>
              <a:xfrm>
                <a:off x="4668219" y="2233064"/>
                <a:ext cx="102823" cy="0"/>
              </a:xfrm>
              <a:prstGeom prst="straightConnector1">
                <a:avLst/>
              </a:prstGeom>
              <a:noFill/>
              <a:ln w="9525" cap="flat" cmpd="sng" algn="ctr">
                <a:solidFill>
                  <a:sysClr val="windowText" lastClr="000000"/>
                </a:solidFill>
                <a:prstDash val="solid"/>
                <a:tailEnd type="triangle"/>
              </a:ln>
              <a:effectLst/>
            </p:spPr>
          </p:cxnSp>
          <p:sp>
            <p:nvSpPr>
              <p:cNvPr id="81" name="TextBox 80">
                <a:extLst>
                  <a:ext uri="{FF2B5EF4-FFF2-40B4-BE49-F238E27FC236}">
                    <a16:creationId xmlns:a16="http://schemas.microsoft.com/office/drawing/2014/main" id="{B9AFBFB0-625D-4E50-37A5-8E2600C2B18B}"/>
                  </a:ext>
                </a:extLst>
              </p:cNvPr>
              <p:cNvSpPr txBox="1"/>
              <p:nvPr/>
            </p:nvSpPr>
            <p:spPr>
              <a:xfrm>
                <a:off x="3401855" y="1962149"/>
                <a:ext cx="1229982" cy="468696"/>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Acesso deficiente aos cuidados de saúde</a:t>
                </a:r>
              </a:p>
            </p:txBody>
          </p:sp>
        </p:grpSp>
      </p:grpSp>
      <p:sp>
        <p:nvSpPr>
          <p:cNvPr id="88" name="TextBox 87">
            <a:extLst>
              <a:ext uri="{FF2B5EF4-FFF2-40B4-BE49-F238E27FC236}">
                <a16:creationId xmlns:a16="http://schemas.microsoft.com/office/drawing/2014/main" id="{EB230DE6-0464-38AB-315E-A0B9E15996F7}"/>
              </a:ext>
            </a:extLst>
          </p:cNvPr>
          <p:cNvSpPr txBox="1"/>
          <p:nvPr/>
        </p:nvSpPr>
        <p:spPr>
          <a:xfrm>
            <a:off x="2819400" y="2483665"/>
            <a:ext cx="328665"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C00000"/>
                </a:solidFill>
              </a:rPr>
              <a:t>N</a:t>
            </a:r>
            <a:endParaRPr lang="en-US" sz="1600" b="1" i="1" kern="0" dirty="0">
              <a:solidFill>
                <a:srgbClr val="C00000"/>
              </a:solidFill>
            </a:endParaRPr>
          </a:p>
        </p:txBody>
      </p:sp>
      <p:sp>
        <p:nvSpPr>
          <p:cNvPr id="89" name="TextBox 88">
            <a:extLst>
              <a:ext uri="{FF2B5EF4-FFF2-40B4-BE49-F238E27FC236}">
                <a16:creationId xmlns:a16="http://schemas.microsoft.com/office/drawing/2014/main" id="{23D15F82-82AB-23F7-73AE-A03A6FDD215A}"/>
              </a:ext>
            </a:extLst>
          </p:cNvPr>
          <p:cNvSpPr txBox="1"/>
          <p:nvPr/>
        </p:nvSpPr>
        <p:spPr>
          <a:xfrm>
            <a:off x="2966669" y="2809322"/>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C00000"/>
                </a:solidFill>
              </a:rPr>
              <a:t>N</a:t>
            </a:r>
            <a:endParaRPr lang="en-US" sz="1600" b="1" i="1" kern="0" dirty="0">
              <a:solidFill>
                <a:srgbClr val="C00000"/>
              </a:solidFill>
            </a:endParaRPr>
          </a:p>
        </p:txBody>
      </p:sp>
      <p:sp>
        <p:nvSpPr>
          <p:cNvPr id="90" name="TextBox 89">
            <a:extLst>
              <a:ext uri="{FF2B5EF4-FFF2-40B4-BE49-F238E27FC236}">
                <a16:creationId xmlns:a16="http://schemas.microsoft.com/office/drawing/2014/main" id="{9105FA9B-48F8-3BBA-F779-147A8AC02E7C}"/>
              </a:ext>
            </a:extLst>
          </p:cNvPr>
          <p:cNvSpPr txBox="1"/>
          <p:nvPr/>
        </p:nvSpPr>
        <p:spPr>
          <a:xfrm>
            <a:off x="3082712" y="3089096"/>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C00000"/>
                </a:solidFill>
              </a:rPr>
              <a:t>N</a:t>
            </a:r>
            <a:endParaRPr lang="en-US" sz="1600" b="1" i="1" kern="0" dirty="0">
              <a:solidFill>
                <a:srgbClr val="C00000"/>
              </a:solidFill>
            </a:endParaRPr>
          </a:p>
        </p:txBody>
      </p:sp>
      <p:sp>
        <p:nvSpPr>
          <p:cNvPr id="91" name="TextBox 90">
            <a:extLst>
              <a:ext uri="{FF2B5EF4-FFF2-40B4-BE49-F238E27FC236}">
                <a16:creationId xmlns:a16="http://schemas.microsoft.com/office/drawing/2014/main" id="{EB948386-2561-5532-6843-12E7608825C5}"/>
              </a:ext>
            </a:extLst>
          </p:cNvPr>
          <p:cNvSpPr txBox="1"/>
          <p:nvPr/>
        </p:nvSpPr>
        <p:spPr>
          <a:xfrm>
            <a:off x="3235112" y="3440668"/>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C00000"/>
                </a:solidFill>
              </a:rPr>
              <a:t>N</a:t>
            </a:r>
            <a:endParaRPr lang="en-US" sz="1600" b="1" i="1" kern="0" dirty="0">
              <a:solidFill>
                <a:srgbClr val="C00000"/>
              </a:solidFill>
            </a:endParaRPr>
          </a:p>
        </p:txBody>
      </p:sp>
      <p:sp>
        <p:nvSpPr>
          <p:cNvPr id="92" name="TextBox 91">
            <a:extLst>
              <a:ext uri="{FF2B5EF4-FFF2-40B4-BE49-F238E27FC236}">
                <a16:creationId xmlns:a16="http://schemas.microsoft.com/office/drawing/2014/main" id="{CC535967-D3EF-75D0-FC9B-FB912C083AEB}"/>
              </a:ext>
            </a:extLst>
          </p:cNvPr>
          <p:cNvSpPr txBox="1"/>
          <p:nvPr/>
        </p:nvSpPr>
        <p:spPr>
          <a:xfrm>
            <a:off x="3543162" y="3757212"/>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C00000"/>
                </a:solidFill>
              </a:rPr>
              <a:t>N</a:t>
            </a:r>
            <a:endParaRPr lang="en-US" sz="1600" b="1" i="1" kern="0" dirty="0">
              <a:solidFill>
                <a:srgbClr val="C00000"/>
              </a:solidFill>
            </a:endParaRPr>
          </a:p>
        </p:txBody>
      </p:sp>
      <p:sp>
        <p:nvSpPr>
          <p:cNvPr id="201" name="TextBox 200">
            <a:extLst>
              <a:ext uri="{FF2B5EF4-FFF2-40B4-BE49-F238E27FC236}">
                <a16:creationId xmlns:a16="http://schemas.microsoft.com/office/drawing/2014/main" id="{2D9C0B15-71EB-33AB-F2C7-AAEF5BB2DB8D}"/>
              </a:ext>
            </a:extLst>
          </p:cNvPr>
          <p:cNvSpPr txBox="1"/>
          <p:nvPr/>
        </p:nvSpPr>
        <p:spPr>
          <a:xfrm>
            <a:off x="4038600" y="4334158"/>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F7941D"/>
                </a:solidFill>
              </a:rPr>
              <a:t>P</a:t>
            </a:r>
          </a:p>
        </p:txBody>
      </p:sp>
      <p:sp>
        <p:nvSpPr>
          <p:cNvPr id="202" name="TextBox 201">
            <a:extLst>
              <a:ext uri="{FF2B5EF4-FFF2-40B4-BE49-F238E27FC236}">
                <a16:creationId xmlns:a16="http://schemas.microsoft.com/office/drawing/2014/main" id="{B08AFD97-0985-C88C-970F-F65153571269}"/>
              </a:ext>
            </a:extLst>
          </p:cNvPr>
          <p:cNvSpPr txBox="1"/>
          <p:nvPr/>
        </p:nvSpPr>
        <p:spPr>
          <a:xfrm>
            <a:off x="3847962" y="4942983"/>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F7941D"/>
                </a:solidFill>
              </a:rPr>
              <a:t>P</a:t>
            </a:r>
          </a:p>
        </p:txBody>
      </p:sp>
      <p:sp>
        <p:nvSpPr>
          <p:cNvPr id="203" name="TextBox 202">
            <a:extLst>
              <a:ext uri="{FF2B5EF4-FFF2-40B4-BE49-F238E27FC236}">
                <a16:creationId xmlns:a16="http://schemas.microsoft.com/office/drawing/2014/main" id="{8A0805B6-CCE9-BE71-1B84-6889A37E4F69}"/>
              </a:ext>
            </a:extLst>
          </p:cNvPr>
          <p:cNvSpPr txBox="1"/>
          <p:nvPr/>
        </p:nvSpPr>
        <p:spPr>
          <a:xfrm>
            <a:off x="3771762" y="5270153"/>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F7941D"/>
                </a:solidFill>
              </a:rPr>
              <a:t>P</a:t>
            </a:r>
          </a:p>
        </p:txBody>
      </p:sp>
      <p:sp>
        <p:nvSpPr>
          <p:cNvPr id="204" name="TextBox 203">
            <a:extLst>
              <a:ext uri="{FF2B5EF4-FFF2-40B4-BE49-F238E27FC236}">
                <a16:creationId xmlns:a16="http://schemas.microsoft.com/office/drawing/2014/main" id="{48EF43FC-EE1B-C9C2-5911-32521EE9AB6A}"/>
              </a:ext>
            </a:extLst>
          </p:cNvPr>
          <p:cNvSpPr txBox="1"/>
          <p:nvPr/>
        </p:nvSpPr>
        <p:spPr>
          <a:xfrm>
            <a:off x="3962400" y="4629708"/>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C00000"/>
                </a:solidFill>
              </a:rPr>
              <a:t>N</a:t>
            </a:r>
            <a:endParaRPr lang="en-US" sz="1600" b="1" i="1" kern="0" dirty="0">
              <a:solidFill>
                <a:srgbClr val="C00000"/>
              </a:solidFill>
            </a:endParaRPr>
          </a:p>
        </p:txBody>
      </p:sp>
      <p:sp>
        <p:nvSpPr>
          <p:cNvPr id="272" name="TextBox 271">
            <a:extLst>
              <a:ext uri="{FF2B5EF4-FFF2-40B4-BE49-F238E27FC236}">
                <a16:creationId xmlns:a16="http://schemas.microsoft.com/office/drawing/2014/main" id="{1A0F30DA-2556-012B-DF65-40458F6DBD0C}"/>
              </a:ext>
            </a:extLst>
          </p:cNvPr>
          <p:cNvSpPr txBox="1"/>
          <p:nvPr/>
        </p:nvSpPr>
        <p:spPr>
          <a:xfrm>
            <a:off x="7048362" y="2327350"/>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F7941D"/>
                </a:solidFill>
              </a:rPr>
              <a:t>P</a:t>
            </a:r>
          </a:p>
        </p:txBody>
      </p:sp>
      <p:sp>
        <p:nvSpPr>
          <p:cNvPr id="273" name="TextBox 272">
            <a:extLst>
              <a:ext uri="{FF2B5EF4-FFF2-40B4-BE49-F238E27FC236}">
                <a16:creationId xmlns:a16="http://schemas.microsoft.com/office/drawing/2014/main" id="{7D4C2998-02D6-37B0-4540-E16405A5734F}"/>
              </a:ext>
            </a:extLst>
          </p:cNvPr>
          <p:cNvSpPr txBox="1"/>
          <p:nvPr/>
        </p:nvSpPr>
        <p:spPr>
          <a:xfrm>
            <a:off x="7048362" y="2605686"/>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C00000"/>
                </a:solidFill>
              </a:rPr>
              <a:t>N</a:t>
            </a:r>
            <a:endParaRPr lang="en-US" sz="1600" b="1" i="1" kern="0" dirty="0">
              <a:solidFill>
                <a:srgbClr val="C00000"/>
              </a:solidFill>
            </a:endParaRPr>
          </a:p>
        </p:txBody>
      </p:sp>
      <p:sp>
        <p:nvSpPr>
          <p:cNvPr id="274" name="TextBox 273">
            <a:extLst>
              <a:ext uri="{FF2B5EF4-FFF2-40B4-BE49-F238E27FC236}">
                <a16:creationId xmlns:a16="http://schemas.microsoft.com/office/drawing/2014/main" id="{6EBEE00A-4203-9721-A742-6254C16455CA}"/>
              </a:ext>
            </a:extLst>
          </p:cNvPr>
          <p:cNvSpPr txBox="1"/>
          <p:nvPr/>
        </p:nvSpPr>
        <p:spPr>
          <a:xfrm>
            <a:off x="7400129" y="2879793"/>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C00000"/>
                </a:solidFill>
              </a:rPr>
              <a:t>N</a:t>
            </a:r>
            <a:endParaRPr lang="en-US" sz="1600" b="1" i="1" kern="0" dirty="0">
              <a:solidFill>
                <a:srgbClr val="C00000"/>
              </a:solidFill>
            </a:endParaRPr>
          </a:p>
        </p:txBody>
      </p:sp>
      <p:sp>
        <p:nvSpPr>
          <p:cNvPr id="275" name="TextBox 274">
            <a:extLst>
              <a:ext uri="{FF2B5EF4-FFF2-40B4-BE49-F238E27FC236}">
                <a16:creationId xmlns:a16="http://schemas.microsoft.com/office/drawing/2014/main" id="{412DFEDC-1ED7-08D8-875A-D4A65DB85F9E}"/>
              </a:ext>
            </a:extLst>
          </p:cNvPr>
          <p:cNvSpPr txBox="1"/>
          <p:nvPr/>
        </p:nvSpPr>
        <p:spPr>
          <a:xfrm>
            <a:off x="7387281" y="3197028"/>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C00000"/>
                </a:solidFill>
              </a:rPr>
              <a:t>N</a:t>
            </a:r>
            <a:endParaRPr lang="en-US" sz="1600" b="1" i="1" kern="0" dirty="0">
              <a:solidFill>
                <a:srgbClr val="C00000"/>
              </a:solidFill>
            </a:endParaRPr>
          </a:p>
        </p:txBody>
      </p:sp>
      <p:sp>
        <p:nvSpPr>
          <p:cNvPr id="276" name="TextBox 275">
            <a:extLst>
              <a:ext uri="{FF2B5EF4-FFF2-40B4-BE49-F238E27FC236}">
                <a16:creationId xmlns:a16="http://schemas.microsoft.com/office/drawing/2014/main" id="{666D4586-DB1A-C78D-6E3E-74E45BA3C04E}"/>
              </a:ext>
            </a:extLst>
          </p:cNvPr>
          <p:cNvSpPr txBox="1"/>
          <p:nvPr/>
        </p:nvSpPr>
        <p:spPr>
          <a:xfrm>
            <a:off x="7467600" y="3488754"/>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C00000"/>
                </a:solidFill>
              </a:rPr>
              <a:t>N</a:t>
            </a:r>
            <a:endParaRPr lang="en-US" sz="1600" b="1" i="1" kern="0" dirty="0">
              <a:solidFill>
                <a:srgbClr val="C00000"/>
              </a:solidFill>
            </a:endParaRPr>
          </a:p>
        </p:txBody>
      </p:sp>
      <p:sp>
        <p:nvSpPr>
          <p:cNvPr id="277" name="TextBox 276">
            <a:extLst>
              <a:ext uri="{FF2B5EF4-FFF2-40B4-BE49-F238E27FC236}">
                <a16:creationId xmlns:a16="http://schemas.microsoft.com/office/drawing/2014/main" id="{88719976-FDA0-D89B-39F6-2A0A76595AAC}"/>
              </a:ext>
            </a:extLst>
          </p:cNvPr>
          <p:cNvSpPr txBox="1"/>
          <p:nvPr/>
        </p:nvSpPr>
        <p:spPr>
          <a:xfrm>
            <a:off x="7734162" y="3782820"/>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C00000"/>
                </a:solidFill>
              </a:rPr>
              <a:t>N</a:t>
            </a:r>
            <a:endParaRPr lang="en-US" sz="1600" b="1" i="1" kern="0" dirty="0">
              <a:solidFill>
                <a:srgbClr val="C00000"/>
              </a:solidFill>
            </a:endParaRPr>
          </a:p>
        </p:txBody>
      </p:sp>
      <p:sp>
        <p:nvSpPr>
          <p:cNvPr id="279" name="TextBox 278">
            <a:extLst>
              <a:ext uri="{FF2B5EF4-FFF2-40B4-BE49-F238E27FC236}">
                <a16:creationId xmlns:a16="http://schemas.microsoft.com/office/drawing/2014/main" id="{A09739BA-D523-7083-FFA0-AEBD450145F1}"/>
              </a:ext>
            </a:extLst>
          </p:cNvPr>
          <p:cNvSpPr txBox="1"/>
          <p:nvPr/>
        </p:nvSpPr>
        <p:spPr>
          <a:xfrm>
            <a:off x="8043799" y="4212122"/>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F7941D"/>
                </a:solidFill>
              </a:rPr>
              <a:t>P</a:t>
            </a:r>
          </a:p>
        </p:txBody>
      </p:sp>
      <p:sp>
        <p:nvSpPr>
          <p:cNvPr id="280" name="TextBox 279">
            <a:extLst>
              <a:ext uri="{FF2B5EF4-FFF2-40B4-BE49-F238E27FC236}">
                <a16:creationId xmlns:a16="http://schemas.microsoft.com/office/drawing/2014/main" id="{69D57C50-2D58-1666-9462-78FE3CE8F5CF}"/>
              </a:ext>
            </a:extLst>
          </p:cNvPr>
          <p:cNvSpPr txBox="1"/>
          <p:nvPr/>
        </p:nvSpPr>
        <p:spPr>
          <a:xfrm>
            <a:off x="7734162" y="5147846"/>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F7941D"/>
                </a:solidFill>
              </a:rPr>
              <a:t>P</a:t>
            </a:r>
          </a:p>
        </p:txBody>
      </p:sp>
      <p:sp>
        <p:nvSpPr>
          <p:cNvPr id="281" name="TextBox 280">
            <a:extLst>
              <a:ext uri="{FF2B5EF4-FFF2-40B4-BE49-F238E27FC236}">
                <a16:creationId xmlns:a16="http://schemas.microsoft.com/office/drawing/2014/main" id="{D57F1C98-16A2-9C6A-D2E0-C49C50ECA355}"/>
              </a:ext>
            </a:extLst>
          </p:cNvPr>
          <p:cNvSpPr txBox="1"/>
          <p:nvPr/>
        </p:nvSpPr>
        <p:spPr>
          <a:xfrm>
            <a:off x="7994844" y="4487157"/>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338533"/>
                </a:solidFill>
              </a:rPr>
              <a:t>T</a:t>
            </a:r>
          </a:p>
        </p:txBody>
      </p:sp>
      <p:sp>
        <p:nvSpPr>
          <p:cNvPr id="283" name="TextBox 282">
            <a:extLst>
              <a:ext uri="{FF2B5EF4-FFF2-40B4-BE49-F238E27FC236}">
                <a16:creationId xmlns:a16="http://schemas.microsoft.com/office/drawing/2014/main" id="{FF2DBE38-1458-FC42-C661-1BA0E808AE93}"/>
              </a:ext>
            </a:extLst>
          </p:cNvPr>
          <p:cNvSpPr txBox="1"/>
          <p:nvPr/>
        </p:nvSpPr>
        <p:spPr>
          <a:xfrm>
            <a:off x="7626447" y="5608707"/>
            <a:ext cx="266838"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338533"/>
                </a:solidFill>
              </a:rPr>
              <a:t>T</a:t>
            </a:r>
          </a:p>
        </p:txBody>
      </p:sp>
      <p:sp>
        <p:nvSpPr>
          <p:cNvPr id="286" name="TextBox 285">
            <a:extLst>
              <a:ext uri="{FF2B5EF4-FFF2-40B4-BE49-F238E27FC236}">
                <a16:creationId xmlns:a16="http://schemas.microsoft.com/office/drawing/2014/main" id="{85D8DC58-016A-5358-23A6-8464AAB33F53}"/>
              </a:ext>
            </a:extLst>
          </p:cNvPr>
          <p:cNvSpPr txBox="1"/>
          <p:nvPr/>
        </p:nvSpPr>
        <p:spPr>
          <a:xfrm>
            <a:off x="9319064" y="1439912"/>
            <a:ext cx="2644336" cy="923330"/>
          </a:xfrm>
          <a:prstGeom prst="rect">
            <a:avLst/>
          </a:prstGeom>
          <a:noFill/>
          <a:ln w="38100">
            <a:solidFill>
              <a:srgbClr val="0065A4"/>
            </a:solidFill>
          </a:ln>
        </p:spPr>
        <p:txBody>
          <a:bodyPr wrap="square" lIns="91440" tIns="45720" rIns="91440" bIns="45720" rtlCol="0" anchor="t">
            <a:spAutoFit/>
          </a:bodyPr>
          <a:lstStyle/>
          <a:p>
            <a:pPr eaLnBrk="1" fontAlgn="auto" hangingPunct="1">
              <a:spcBef>
                <a:spcPts val="0"/>
              </a:spcBef>
              <a:spcAft>
                <a:spcPts val="0"/>
              </a:spcAft>
              <a:defRPr/>
            </a:pPr>
            <a:r>
              <a:rPr lang="en-US" b="1" kern="0" dirty="0">
                <a:solidFill>
                  <a:srgbClr val="00953A"/>
                </a:solidFill>
                <a:cs typeface="Arial"/>
              </a:rPr>
              <a:t>T: </a:t>
            </a:r>
            <a:r>
              <a:rPr lang="en-US" b="1" kern="0" dirty="0">
                <a:cs typeface="Arial"/>
              </a:rPr>
              <a:t>Controle total</a:t>
            </a:r>
          </a:p>
          <a:p>
            <a:pPr eaLnBrk="1" fontAlgn="auto" hangingPunct="1">
              <a:spcBef>
                <a:spcPts val="0"/>
              </a:spcBef>
              <a:spcAft>
                <a:spcPts val="0"/>
              </a:spcAft>
              <a:defRPr/>
            </a:pPr>
            <a:r>
              <a:rPr lang="en-US" b="1" kern="0" baseline="0" dirty="0">
                <a:solidFill>
                  <a:srgbClr val="F7941D"/>
                </a:solidFill>
              </a:rPr>
              <a:t>P: </a:t>
            </a:r>
            <a:r>
              <a:rPr lang="en-US" b="1" kern="0" dirty="0">
                <a:solidFill>
                  <a:prstClr val="black"/>
                </a:solidFill>
              </a:rPr>
              <a:t>Controle parcial</a:t>
            </a:r>
          </a:p>
          <a:p>
            <a:pPr eaLnBrk="1" fontAlgn="auto" hangingPunct="1">
              <a:spcBef>
                <a:spcPts val="0"/>
              </a:spcBef>
              <a:spcAft>
                <a:spcPts val="0"/>
              </a:spcAft>
              <a:defRPr/>
            </a:pPr>
            <a:r>
              <a:rPr lang="en-US" b="1" kern="0" dirty="0">
                <a:solidFill>
                  <a:srgbClr val="C00000"/>
                </a:solidFill>
              </a:rPr>
              <a:t>N: </a:t>
            </a:r>
            <a:r>
              <a:rPr lang="en-US" b="1" kern="0" dirty="0" err="1">
                <a:solidFill>
                  <a:prstClr val="black"/>
                </a:solidFill>
              </a:rPr>
              <a:t>Não</a:t>
            </a:r>
            <a:r>
              <a:rPr lang="en-US" b="1" kern="0" dirty="0">
                <a:solidFill>
                  <a:prstClr val="black"/>
                </a:solidFill>
              </a:rPr>
              <a:t> </a:t>
            </a:r>
            <a:r>
              <a:rPr lang="en-US" b="1" kern="0" dirty="0" err="1">
                <a:solidFill>
                  <a:prstClr val="black"/>
                </a:solidFill>
              </a:rPr>
              <a:t>tem</a:t>
            </a:r>
            <a:r>
              <a:rPr lang="en-US" b="1" kern="0" dirty="0">
                <a:solidFill>
                  <a:prstClr val="black"/>
                </a:solidFill>
              </a:rPr>
              <a:t> </a:t>
            </a:r>
            <a:r>
              <a:rPr lang="en-US" b="1" kern="0" dirty="0" err="1">
                <a:solidFill>
                  <a:prstClr val="black"/>
                </a:solidFill>
              </a:rPr>
              <a:t>controle</a:t>
            </a:r>
            <a:endParaRPr lang="en-US" b="1" kern="0" dirty="0">
              <a:solidFill>
                <a:prstClr val="black"/>
              </a:solidFill>
            </a:endParaRPr>
          </a:p>
        </p:txBody>
      </p:sp>
      <p:sp>
        <p:nvSpPr>
          <p:cNvPr id="3" name="Rectangle 2">
            <a:extLst>
              <a:ext uri="{FF2B5EF4-FFF2-40B4-BE49-F238E27FC236}">
                <a16:creationId xmlns:a16="http://schemas.microsoft.com/office/drawing/2014/main" id="{D4FB278A-BED0-F989-2088-58025484B54C}"/>
              </a:ext>
            </a:extLst>
          </p:cNvPr>
          <p:cNvSpPr/>
          <p:nvPr/>
        </p:nvSpPr>
        <p:spPr>
          <a:xfrm>
            <a:off x="1719996" y="1578114"/>
            <a:ext cx="2210447" cy="707886"/>
          </a:xfrm>
          <a:prstGeom prst="rect">
            <a:avLst/>
          </a:prstGeom>
        </p:spPr>
        <p:txBody>
          <a:bodyPr wrap="square">
            <a:spAutoFit/>
          </a:bodyPr>
          <a:lstStyle/>
          <a:p>
            <a:pPr algn="ctr">
              <a:defRPr/>
            </a:pPr>
            <a:r>
              <a:rPr lang="en-US" sz="2000" b="1" kern="0" dirty="0">
                <a:solidFill>
                  <a:srgbClr val="00953A"/>
                </a:solidFill>
              </a:rPr>
              <a:t>Ambiente/</a:t>
            </a:r>
          </a:p>
          <a:p>
            <a:pPr algn="ctr">
              <a:defRPr/>
            </a:pPr>
            <a:r>
              <a:rPr lang="en-US" sz="2000" b="1" kern="0" dirty="0">
                <a:solidFill>
                  <a:srgbClr val="00953A"/>
                </a:solidFill>
              </a:rPr>
              <a:t>animal</a:t>
            </a:r>
          </a:p>
        </p:txBody>
      </p:sp>
      <p:sp>
        <p:nvSpPr>
          <p:cNvPr id="2" name="TextBox 60">
            <a:extLst>
              <a:ext uri="{FF2B5EF4-FFF2-40B4-BE49-F238E27FC236}">
                <a16:creationId xmlns:a16="http://schemas.microsoft.com/office/drawing/2014/main" id="{A306882E-E114-5FC9-8DB9-689353477FD3}"/>
              </a:ext>
            </a:extLst>
          </p:cNvPr>
          <p:cNvSpPr txBox="1"/>
          <p:nvPr/>
        </p:nvSpPr>
        <p:spPr>
          <a:xfrm>
            <a:off x="4953000" y="4658380"/>
            <a:ext cx="3084887" cy="523220"/>
          </a:xfrm>
          <a:prstGeom prst="rect">
            <a:avLst/>
          </a:prstGeom>
          <a:solidFill>
            <a:sysClr val="window" lastClr="FFFFFF"/>
          </a:solidFill>
        </p:spPr>
        <p:txBody>
          <a:bodyPr wrap="square" rtlCol="0">
            <a:spAutoFit/>
          </a:bodyPr>
          <a:lstStyle/>
          <a:p>
            <a:pPr algn="ctr" eaLnBrk="1" fontAlgn="auto" hangingPunct="1">
              <a:spcBef>
                <a:spcPts val="0"/>
              </a:spcBef>
              <a:spcAft>
                <a:spcPts val="0"/>
              </a:spcAft>
              <a:defRPr/>
            </a:pPr>
            <a:r>
              <a:rPr lang="en-US" sz="1400" kern="0" dirty="0">
                <a:solidFill>
                  <a:prstClr val="black"/>
                </a:solidFill>
              </a:rPr>
              <a:t>Não há ligações entre </a:t>
            </a:r>
            <a:r>
              <a:rPr lang="en-US" sz="1400" kern="0" dirty="0" err="1">
                <a:solidFill>
                  <a:prstClr val="black"/>
                </a:solidFill>
              </a:rPr>
              <a:t>os</a:t>
            </a:r>
            <a:r>
              <a:rPr lang="en-US" sz="1400" kern="0" dirty="0">
                <a:solidFill>
                  <a:prstClr val="black"/>
                </a:solidFill>
              </a:rPr>
              <a:t> </a:t>
            </a:r>
            <a:r>
              <a:rPr lang="en-US" sz="1400" kern="0" dirty="0" err="1">
                <a:solidFill>
                  <a:prstClr val="black"/>
                </a:solidFill>
              </a:rPr>
              <a:t>Ministério</a:t>
            </a:r>
            <a:r>
              <a:rPr lang="en-US" sz="1400" kern="0" dirty="0">
                <a:solidFill>
                  <a:prstClr val="black"/>
                </a:solidFill>
              </a:rPr>
              <a:t> da </a:t>
            </a:r>
            <a:r>
              <a:rPr lang="en-US" sz="1400" kern="0" dirty="0" err="1">
                <a:solidFill>
                  <a:prstClr val="black"/>
                </a:solidFill>
              </a:rPr>
              <a:t>Saúde</a:t>
            </a:r>
            <a:r>
              <a:rPr lang="en-US" sz="1400" kern="0" dirty="0">
                <a:solidFill>
                  <a:prstClr val="black"/>
                </a:solidFill>
              </a:rPr>
              <a:t> Animal e Saude </a:t>
            </a:r>
            <a:r>
              <a:rPr lang="en-US" sz="1400" kern="0" dirty="0" err="1">
                <a:solidFill>
                  <a:prstClr val="black"/>
                </a:solidFill>
              </a:rPr>
              <a:t>humana</a:t>
            </a:r>
            <a:endParaRPr lang="en-US" sz="1400" kern="0" dirty="0">
              <a:solidFill>
                <a:prstClr val="black"/>
              </a:solidFill>
            </a:endParaRPr>
          </a:p>
        </p:txBody>
      </p:sp>
      <p:sp>
        <p:nvSpPr>
          <p:cNvPr id="282" name="TextBox 281">
            <a:extLst>
              <a:ext uri="{FF2B5EF4-FFF2-40B4-BE49-F238E27FC236}">
                <a16:creationId xmlns:a16="http://schemas.microsoft.com/office/drawing/2014/main" id="{29702969-90FF-AFD5-E103-2E4F909B6A00}"/>
              </a:ext>
            </a:extLst>
          </p:cNvPr>
          <p:cNvSpPr txBox="1"/>
          <p:nvPr/>
        </p:nvSpPr>
        <p:spPr>
          <a:xfrm>
            <a:off x="7918380" y="4809564"/>
            <a:ext cx="257306" cy="338554"/>
          </a:xfrm>
          <a:prstGeom prst="rect">
            <a:avLst/>
          </a:prstGeom>
          <a:noFill/>
        </p:spPr>
        <p:txBody>
          <a:bodyPr wrap="square" rtlCol="0">
            <a:spAutoFit/>
          </a:bodyPr>
          <a:lstStyle/>
          <a:p>
            <a:pPr eaLnBrk="1" fontAlgn="auto" hangingPunct="1">
              <a:spcBef>
                <a:spcPts val="0"/>
              </a:spcBef>
              <a:spcAft>
                <a:spcPts val="0"/>
              </a:spcAft>
              <a:defRPr/>
            </a:pPr>
            <a:r>
              <a:rPr lang="en-US" sz="1600" b="1" kern="0" dirty="0">
                <a:solidFill>
                  <a:srgbClr val="338533"/>
                </a:solidFill>
              </a:rPr>
              <a:t>T</a:t>
            </a:r>
          </a:p>
        </p:txBody>
      </p:sp>
      <p:sp>
        <p:nvSpPr>
          <p:cNvPr id="4" name="Title 3">
            <a:extLst>
              <a:ext uri="{FF2B5EF4-FFF2-40B4-BE49-F238E27FC236}">
                <a16:creationId xmlns:a16="http://schemas.microsoft.com/office/drawing/2014/main" id="{91630372-3CEC-D8ED-3614-F5E7E5F843DC}"/>
              </a:ext>
            </a:extLst>
          </p:cNvPr>
          <p:cNvSpPr>
            <a:spLocks noGrp="1"/>
          </p:cNvSpPr>
          <p:nvPr>
            <p:ph type="title"/>
          </p:nvPr>
        </p:nvSpPr>
        <p:spPr/>
        <p:txBody>
          <a:bodyPr/>
          <a:lstStyle/>
          <a:p>
            <a:r>
              <a:rPr lang="en-US" dirty="0" err="1"/>
              <a:t>Diagrama</a:t>
            </a:r>
            <a:r>
              <a:rPr lang="en-US" dirty="0"/>
              <a:t> de </a:t>
            </a:r>
            <a:r>
              <a:rPr lang="en-US" dirty="0" err="1"/>
              <a:t>Espinha</a:t>
            </a:r>
            <a:r>
              <a:rPr lang="en-US" dirty="0"/>
              <a:t> de </a:t>
            </a:r>
            <a:r>
              <a:rPr lang="en-US" dirty="0" err="1"/>
              <a:t>peixe</a:t>
            </a:r>
            <a:r>
              <a:rPr lang="en-US" dirty="0"/>
              <a:t>: </a:t>
            </a:r>
            <a:br>
              <a:rPr lang="en-US" dirty="0"/>
            </a:br>
            <a:r>
              <a:rPr lang="en-US" dirty="0" err="1"/>
              <a:t>Surtos</a:t>
            </a:r>
            <a:r>
              <a:rPr lang="en-US" dirty="0"/>
              <a:t> </a:t>
            </a:r>
            <a:r>
              <a:rPr lang="en-US" dirty="0" err="1"/>
              <a:t>recorrentes</a:t>
            </a:r>
            <a:r>
              <a:rPr lang="en-US" dirty="0"/>
              <a:t> de </a:t>
            </a:r>
            <a:r>
              <a:rPr lang="en-US" dirty="0" err="1"/>
              <a:t>Antraz</a:t>
            </a:r>
            <a:br>
              <a:rPr lang="en-US" dirty="0"/>
            </a:br>
            <a:endParaRPr lang="pt-BR" dirty="0"/>
          </a:p>
        </p:txBody>
      </p:sp>
    </p:spTree>
    <p:extLst>
      <p:ext uri="{BB962C8B-B14F-4D97-AF65-F5344CB8AC3E}">
        <p14:creationId xmlns:p14="http://schemas.microsoft.com/office/powerpoint/2010/main" val="37103359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sz="half" idx="2"/>
          </p:nvPr>
        </p:nvSpPr>
        <p:spPr/>
        <p:txBody>
          <a:bodyPr>
            <a:normAutofit/>
          </a:bodyPr>
          <a:lstStyle/>
          <a:p>
            <a:pPr marL="514350" indent="-514350">
              <a:lnSpc>
                <a:spcPct val="90000"/>
              </a:lnSpc>
              <a:buClr>
                <a:schemeClr val="tx1"/>
              </a:buClr>
              <a:buFont typeface="+mj-lt"/>
              <a:buAutoNum type="arabicPeriod"/>
            </a:pPr>
            <a:r>
              <a:rPr lang="en-US" dirty="0" err="1"/>
              <a:t>Coletar</a:t>
            </a:r>
            <a:r>
              <a:rPr lang="en-US" dirty="0"/>
              <a:t> ideias de </a:t>
            </a:r>
            <a:r>
              <a:rPr lang="en-US" dirty="0" err="1"/>
              <a:t>pessoas</a:t>
            </a:r>
            <a:r>
              <a:rPr lang="en-US" dirty="0"/>
              <a:t> </a:t>
            </a:r>
            <a:r>
              <a:rPr lang="en-US" dirty="0" err="1"/>
              <a:t>expertas</a:t>
            </a:r>
            <a:endParaRPr lang="en-US" dirty="0"/>
          </a:p>
          <a:p>
            <a:pPr marL="514350" indent="-514350">
              <a:lnSpc>
                <a:spcPct val="90000"/>
              </a:lnSpc>
              <a:buClr>
                <a:schemeClr val="tx1"/>
              </a:buClr>
              <a:buFont typeface="+mj-lt"/>
              <a:buAutoNum type="arabicPeriod"/>
            </a:pPr>
            <a:r>
              <a:rPr lang="en-US" dirty="0"/>
              <a:t>Consultar as partes interessadas</a:t>
            </a:r>
          </a:p>
          <a:p>
            <a:pPr marL="514350" indent="-514350">
              <a:lnSpc>
                <a:spcPct val="90000"/>
              </a:lnSpc>
              <a:buClr>
                <a:schemeClr val="tx1"/>
              </a:buClr>
              <a:buFont typeface="+mj-lt"/>
              <a:buAutoNum type="arabicPeriod"/>
            </a:pPr>
            <a:r>
              <a:rPr lang="en-US" dirty="0"/>
              <a:t>Elaborar um plano com </a:t>
            </a:r>
            <a:r>
              <a:rPr lang="en-US" dirty="0" err="1"/>
              <a:t>ações</a:t>
            </a:r>
            <a:r>
              <a:rPr lang="en-US" dirty="0"/>
              <a:t> específicas</a:t>
            </a:r>
          </a:p>
          <a:p>
            <a:pPr marL="514350" indent="-514350">
              <a:lnSpc>
                <a:spcPct val="90000"/>
              </a:lnSpc>
              <a:buClr>
                <a:schemeClr val="tx1"/>
              </a:buClr>
              <a:buFont typeface="+mj-lt"/>
              <a:buAutoNum type="arabicPeriod"/>
            </a:pPr>
            <a:r>
              <a:rPr lang="en-US" dirty="0" err="1"/>
              <a:t>Identificar</a:t>
            </a:r>
            <a:r>
              <a:rPr lang="en-US" dirty="0"/>
              <a:t> </a:t>
            </a:r>
            <a:r>
              <a:rPr lang="en-US" dirty="0" err="1"/>
              <a:t>pessoas</a:t>
            </a:r>
            <a:r>
              <a:rPr lang="en-US" dirty="0"/>
              <a:t> responsáveis</a:t>
            </a:r>
          </a:p>
          <a:p>
            <a:pPr marL="514350" indent="-514350">
              <a:lnSpc>
                <a:spcPct val="90000"/>
              </a:lnSpc>
              <a:buClr>
                <a:schemeClr val="tx1"/>
              </a:buClr>
              <a:buFont typeface="+mj-lt"/>
              <a:buAutoNum type="arabicPeriod"/>
            </a:pPr>
            <a:r>
              <a:rPr lang="en-US" dirty="0"/>
              <a:t>Definir datas de conclusão previstas</a:t>
            </a:r>
          </a:p>
          <a:p>
            <a:pPr marL="514350" indent="-514350">
              <a:lnSpc>
                <a:spcPct val="90000"/>
              </a:lnSpc>
              <a:buClr>
                <a:schemeClr val="tx1"/>
              </a:buClr>
              <a:buFont typeface="+mj-lt"/>
              <a:buAutoNum type="arabicPeriod"/>
            </a:pPr>
            <a:r>
              <a:rPr lang="en-US" dirty="0"/>
              <a:t>Desenvolver um plano de avaliação da intervenção</a:t>
            </a:r>
          </a:p>
        </p:txBody>
      </p:sp>
      <p:sp>
        <p:nvSpPr>
          <p:cNvPr id="2" name="Title 1">
            <a:extLst>
              <a:ext uri="{FF2B5EF4-FFF2-40B4-BE49-F238E27FC236}">
                <a16:creationId xmlns:a16="http://schemas.microsoft.com/office/drawing/2014/main" id="{66BC15DB-AB14-4DA8-B091-CE3C7287D8FC}"/>
              </a:ext>
            </a:extLst>
          </p:cNvPr>
          <p:cNvSpPr>
            <a:spLocks noGrp="1"/>
          </p:cNvSpPr>
          <p:nvPr>
            <p:ph type="title"/>
          </p:nvPr>
        </p:nvSpPr>
        <p:spPr/>
        <p:txBody>
          <a:bodyPr anchor="ctr">
            <a:normAutofit/>
          </a:bodyPr>
          <a:lstStyle/>
          <a:p>
            <a:r>
              <a:rPr lang="en-US" dirty="0"/>
              <a:t>Plano de melhoria</a:t>
            </a:r>
          </a:p>
        </p:txBody>
      </p:sp>
    </p:spTree>
    <p:extLst>
      <p:ext uri="{BB962C8B-B14F-4D97-AF65-F5344CB8AC3E}">
        <p14:creationId xmlns:p14="http://schemas.microsoft.com/office/powerpoint/2010/main" val="29944240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0F97EAA-0006-4135-A818-25ACA779B364}"/>
              </a:ext>
            </a:extLst>
          </p:cNvPr>
          <p:cNvSpPr>
            <a:spLocks noGrp="1"/>
          </p:cNvSpPr>
          <p:nvPr>
            <p:ph type="title"/>
          </p:nvPr>
        </p:nvSpPr>
        <p:spPr/>
        <p:txBody>
          <a:bodyPr/>
          <a:lstStyle/>
          <a:p>
            <a:r>
              <a:rPr lang="en-US" dirty="0"/>
              <a:t>Surtos recorrentes de </a:t>
            </a:r>
            <a:r>
              <a:rPr lang="en-US" dirty="0" err="1"/>
              <a:t>Antraz</a:t>
            </a:r>
            <a:r>
              <a:rPr lang="en-US" dirty="0"/>
              <a:t>: </a:t>
            </a:r>
            <a:br>
              <a:rPr lang="en-US" dirty="0"/>
            </a:br>
            <a:r>
              <a:rPr lang="en-US" dirty="0" err="1"/>
              <a:t>Planejamento</a:t>
            </a:r>
            <a:r>
              <a:rPr lang="en-US" dirty="0"/>
              <a:t> de uma </a:t>
            </a:r>
            <a:r>
              <a:rPr lang="en-US" dirty="0" err="1"/>
              <a:t>intervenção</a:t>
            </a:r>
            <a:r>
              <a:rPr lang="en-US" dirty="0"/>
              <a:t> (1/2)</a:t>
            </a:r>
          </a:p>
        </p:txBody>
      </p:sp>
      <p:sp>
        <p:nvSpPr>
          <p:cNvPr id="7" name="Content Placeholder 6">
            <a:extLst>
              <a:ext uri="{FF2B5EF4-FFF2-40B4-BE49-F238E27FC236}">
                <a16:creationId xmlns:a16="http://schemas.microsoft.com/office/drawing/2014/main" id="{CCC51EB9-217F-7406-B837-F6015D6C0484}"/>
              </a:ext>
            </a:extLst>
          </p:cNvPr>
          <p:cNvSpPr>
            <a:spLocks noGrp="1"/>
          </p:cNvSpPr>
          <p:nvPr>
            <p:ph sz="half" idx="2"/>
          </p:nvPr>
        </p:nvSpPr>
        <p:spPr/>
        <p:txBody>
          <a:bodyPr/>
          <a:lstStyle/>
          <a:p>
            <a:pPr marL="0" indent="0">
              <a:buNone/>
            </a:pPr>
            <a:r>
              <a:rPr lang="en-US" b="1" dirty="0"/>
              <a:t>Exemplo:</a:t>
            </a:r>
            <a:r>
              <a:rPr lang="en-US" dirty="0"/>
              <a:t> "Não há revisão regular dos relatórios"</a:t>
            </a:r>
          </a:p>
          <a:p>
            <a:pPr marL="0" indent="0">
              <a:buNone/>
            </a:pPr>
            <a:endParaRPr lang="en-US" dirty="0"/>
          </a:p>
          <a:p>
            <a:r>
              <a:rPr lang="en-US" dirty="0"/>
              <a:t>Colete ideias e faça perguntas de acompanhamento:</a:t>
            </a:r>
          </a:p>
          <a:p>
            <a:pPr lvl="1"/>
            <a:r>
              <a:rPr lang="en-US" dirty="0"/>
              <a:t>Quem é responsável por </a:t>
            </a:r>
            <a:r>
              <a:rPr lang="en-US" dirty="0" err="1"/>
              <a:t>este</a:t>
            </a:r>
            <a:r>
              <a:rPr lang="en-US" dirty="0"/>
              <a:t> </a:t>
            </a:r>
            <a:r>
              <a:rPr lang="en-US" dirty="0" err="1"/>
              <a:t>fato</a:t>
            </a:r>
            <a:r>
              <a:rPr lang="en-US" dirty="0"/>
              <a:t>?</a:t>
            </a:r>
          </a:p>
          <a:p>
            <a:pPr lvl="1"/>
            <a:r>
              <a:rPr lang="en-US" dirty="0"/>
              <a:t>Existe um protocolo de análise dos relatórios? É seguido? Por </a:t>
            </a:r>
            <a:r>
              <a:rPr lang="en-US" dirty="0" err="1"/>
              <a:t>quê</a:t>
            </a:r>
            <a:r>
              <a:rPr lang="en-US" dirty="0"/>
              <a:t>? </a:t>
            </a:r>
            <a:br>
              <a:rPr lang="en-US" dirty="0"/>
            </a:br>
            <a:r>
              <a:rPr lang="en-US" dirty="0" err="1"/>
              <a:t>ou</a:t>
            </a:r>
            <a:r>
              <a:rPr lang="en-US" dirty="0"/>
              <a:t> </a:t>
            </a:r>
            <a:r>
              <a:rPr lang="en-US" dirty="0" err="1"/>
              <a:t>por</a:t>
            </a:r>
            <a:r>
              <a:rPr lang="en-US" dirty="0"/>
              <a:t> que não?</a:t>
            </a:r>
          </a:p>
          <a:p>
            <a:pPr lvl="1"/>
            <a:r>
              <a:rPr lang="en-US" dirty="0"/>
              <a:t>Os responsáveis por esta situação estão conscientes?</a:t>
            </a:r>
          </a:p>
          <a:p>
            <a:pPr marL="0" indent="0">
              <a:buNone/>
            </a:pPr>
            <a:endParaRPr lang="en-US" dirty="0"/>
          </a:p>
        </p:txBody>
      </p:sp>
    </p:spTree>
    <p:extLst>
      <p:ext uri="{BB962C8B-B14F-4D97-AF65-F5344CB8AC3E}">
        <p14:creationId xmlns:p14="http://schemas.microsoft.com/office/powerpoint/2010/main" val="35232744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2A0A7C51-9C8A-83C5-6190-D8AFF0B96C21}"/>
              </a:ext>
            </a:extLst>
          </p:cNvPr>
          <p:cNvSpPr>
            <a:spLocks noGrp="1"/>
          </p:cNvSpPr>
          <p:nvPr>
            <p:ph type="title"/>
          </p:nvPr>
        </p:nvSpPr>
        <p:spPr/>
        <p:txBody>
          <a:bodyPr/>
          <a:lstStyle/>
          <a:p>
            <a:r>
              <a:rPr lang="en-US" dirty="0"/>
              <a:t>Surtos recorrentes de </a:t>
            </a:r>
            <a:r>
              <a:rPr lang="en-US" dirty="0" err="1"/>
              <a:t>Antraz</a:t>
            </a:r>
            <a:r>
              <a:rPr lang="en-US" dirty="0"/>
              <a:t>: </a:t>
            </a:r>
            <a:br>
              <a:rPr lang="en-US" dirty="0"/>
            </a:br>
            <a:r>
              <a:rPr lang="en-US" dirty="0" err="1"/>
              <a:t>Planejamento</a:t>
            </a:r>
            <a:r>
              <a:rPr lang="en-US" dirty="0"/>
              <a:t> de uma </a:t>
            </a:r>
            <a:r>
              <a:rPr lang="en-US" dirty="0" err="1"/>
              <a:t>intervenção</a:t>
            </a:r>
            <a:r>
              <a:rPr lang="en-US" dirty="0"/>
              <a:t> (2/2)</a:t>
            </a:r>
          </a:p>
        </p:txBody>
      </p:sp>
      <p:sp>
        <p:nvSpPr>
          <p:cNvPr id="7" name="Content Placeholder 6">
            <a:extLst>
              <a:ext uri="{FF2B5EF4-FFF2-40B4-BE49-F238E27FC236}">
                <a16:creationId xmlns:a16="http://schemas.microsoft.com/office/drawing/2014/main" id="{CCC51EB9-217F-7406-B837-F6015D6C0484}"/>
              </a:ext>
            </a:extLst>
          </p:cNvPr>
          <p:cNvSpPr>
            <a:spLocks noGrp="1"/>
          </p:cNvSpPr>
          <p:nvPr>
            <p:ph sz="half" idx="2"/>
          </p:nvPr>
        </p:nvSpPr>
        <p:spPr/>
        <p:txBody>
          <a:bodyPr/>
          <a:lstStyle/>
          <a:p>
            <a:pPr marL="0" indent="0">
              <a:buNone/>
            </a:pPr>
            <a:r>
              <a:rPr lang="en-US" b="1" dirty="0"/>
              <a:t>Exemplo:</a:t>
            </a:r>
            <a:r>
              <a:rPr lang="en-US" dirty="0"/>
              <a:t> "Não há revisão regular dos relatórios"</a:t>
            </a:r>
          </a:p>
          <a:p>
            <a:pPr marL="0" indent="0">
              <a:buNone/>
            </a:pPr>
            <a:endParaRPr lang="en-US" dirty="0"/>
          </a:p>
          <a:p>
            <a:r>
              <a:rPr lang="en-US" dirty="0"/>
              <a:t>Sugerir uma intervenção razoável:</a:t>
            </a:r>
          </a:p>
          <a:p>
            <a:pPr lvl="1"/>
            <a:r>
              <a:rPr lang="en-US" dirty="0"/>
              <a:t>Desenvolver ou melhorar o protocolo de análise dos relatórios</a:t>
            </a:r>
          </a:p>
          <a:p>
            <a:pPr lvl="1"/>
            <a:r>
              <a:rPr lang="en-US" dirty="0" err="1"/>
              <a:t>Coletar</a:t>
            </a:r>
            <a:r>
              <a:rPr lang="en-US" dirty="0"/>
              <a:t> as </a:t>
            </a:r>
            <a:r>
              <a:rPr lang="en-US" dirty="0" err="1"/>
              <a:t>reações</a:t>
            </a:r>
            <a:r>
              <a:rPr lang="en-US" dirty="0"/>
              <a:t> das pessoas que </a:t>
            </a:r>
            <a:r>
              <a:rPr lang="en-US" dirty="0" err="1"/>
              <a:t>devem</a:t>
            </a:r>
            <a:r>
              <a:rPr lang="en-US" dirty="0"/>
              <a:t> </a:t>
            </a:r>
            <a:r>
              <a:rPr lang="en-US" dirty="0" err="1"/>
              <a:t>realizar</a:t>
            </a:r>
            <a:r>
              <a:rPr lang="en-US" dirty="0"/>
              <a:t> as revisões</a:t>
            </a:r>
          </a:p>
          <a:p>
            <a:pPr lvl="1"/>
            <a:r>
              <a:rPr lang="en-US" dirty="0" err="1"/>
              <a:t>Realizar</a:t>
            </a:r>
            <a:r>
              <a:rPr lang="en-US" dirty="0"/>
              <a:t> </a:t>
            </a:r>
            <a:r>
              <a:rPr lang="en-US" dirty="0" err="1"/>
              <a:t>ações</a:t>
            </a:r>
            <a:r>
              <a:rPr lang="en-US" dirty="0"/>
              <a:t> de formação sobre o novo protocolo</a:t>
            </a:r>
          </a:p>
          <a:p>
            <a:pPr lvl="1"/>
            <a:r>
              <a:rPr lang="en-US" dirty="0"/>
              <a:t>Verificar se </a:t>
            </a:r>
            <a:r>
              <a:rPr lang="en-US" dirty="0" err="1"/>
              <a:t>estão</a:t>
            </a:r>
            <a:r>
              <a:rPr lang="en-US" dirty="0"/>
              <a:t> </a:t>
            </a:r>
            <a:r>
              <a:rPr lang="en-US" dirty="0" err="1"/>
              <a:t>sendo</a:t>
            </a:r>
            <a:r>
              <a:rPr lang="en-US" dirty="0"/>
              <a:t> </a:t>
            </a:r>
            <a:r>
              <a:rPr lang="en-US" dirty="0" err="1"/>
              <a:t>realizadas</a:t>
            </a:r>
            <a:r>
              <a:rPr lang="en-US" dirty="0"/>
              <a:t> revisões regulares</a:t>
            </a:r>
          </a:p>
          <a:p>
            <a:pPr lvl="1"/>
            <a:r>
              <a:rPr lang="en-US" dirty="0"/>
              <a:t>Dar feedback</a:t>
            </a:r>
          </a:p>
          <a:p>
            <a:endParaRPr lang="en-US" dirty="0"/>
          </a:p>
        </p:txBody>
      </p:sp>
    </p:spTree>
    <p:extLst>
      <p:ext uri="{BB962C8B-B14F-4D97-AF65-F5344CB8AC3E}">
        <p14:creationId xmlns:p14="http://schemas.microsoft.com/office/powerpoint/2010/main" val="9029104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0ADAA-19AA-4D9F-9D95-D22A6C3CD85D}"/>
              </a:ext>
            </a:extLst>
          </p:cNvPr>
          <p:cNvSpPr>
            <a:spLocks noGrp="1"/>
          </p:cNvSpPr>
          <p:nvPr>
            <p:ph type="title"/>
          </p:nvPr>
        </p:nvSpPr>
        <p:spPr/>
        <p:txBody>
          <a:bodyPr/>
          <a:lstStyle/>
          <a:p>
            <a:r>
              <a:rPr lang="en-US" dirty="0"/>
              <a:t>Surtos de </a:t>
            </a:r>
            <a:r>
              <a:rPr lang="en-US" dirty="0" err="1"/>
              <a:t>antraz</a:t>
            </a:r>
            <a:r>
              <a:rPr lang="en-US" dirty="0"/>
              <a:t> e </a:t>
            </a:r>
            <a:r>
              <a:rPr lang="en-US" kern="1200" dirty="0">
                <a:cs typeface="Arial" charset="0"/>
              </a:rPr>
              <a:t>Uma Só </a:t>
            </a:r>
            <a:r>
              <a:rPr lang="en-US" kern="1200" dirty="0" err="1">
                <a:cs typeface="Arial" charset="0"/>
              </a:rPr>
              <a:t>Saúde</a:t>
            </a:r>
            <a:endParaRPr lang="en-US" dirty="0"/>
          </a:p>
        </p:txBody>
      </p:sp>
      <p:sp>
        <p:nvSpPr>
          <p:cNvPr id="3" name="Content Placeholder 2">
            <a:extLst>
              <a:ext uri="{FF2B5EF4-FFF2-40B4-BE49-F238E27FC236}">
                <a16:creationId xmlns:a16="http://schemas.microsoft.com/office/drawing/2014/main" id="{05DF914E-2DC8-4658-A590-B8D7D1980521}"/>
              </a:ext>
            </a:extLst>
          </p:cNvPr>
          <p:cNvSpPr>
            <a:spLocks noGrp="1"/>
          </p:cNvSpPr>
          <p:nvPr>
            <p:ph sz="half" idx="2"/>
          </p:nvPr>
        </p:nvSpPr>
        <p:spPr/>
        <p:txBody>
          <a:bodyPr/>
          <a:lstStyle/>
          <a:p>
            <a:pPr marL="0" indent="0">
              <a:buNone/>
            </a:pPr>
            <a:r>
              <a:rPr lang="en-US" dirty="0"/>
              <a:t>Compreender o alcance total de um surto de </a:t>
            </a:r>
            <a:r>
              <a:rPr lang="en-US" dirty="0" err="1"/>
              <a:t>antraz</a:t>
            </a:r>
            <a:r>
              <a:rPr lang="en-US" dirty="0"/>
              <a:t> envolve colaboração interdisciplinar</a:t>
            </a:r>
          </a:p>
          <a:p>
            <a:pPr lvl="1"/>
            <a:r>
              <a:rPr lang="en-US" dirty="0"/>
              <a:t>Os médicos diagnosticam a doença em seres humanos</a:t>
            </a:r>
          </a:p>
          <a:p>
            <a:pPr lvl="1"/>
            <a:r>
              <a:rPr lang="en-US" dirty="0"/>
              <a:t>Os veterinários identificam as espécies animais que são </a:t>
            </a:r>
            <a:r>
              <a:rPr lang="en-US" dirty="0" err="1"/>
              <a:t>frequentemente</a:t>
            </a:r>
            <a:r>
              <a:rPr lang="en-US" dirty="0"/>
              <a:t> </a:t>
            </a:r>
            <a:r>
              <a:rPr lang="en-US" dirty="0" err="1"/>
              <a:t>afetadas</a:t>
            </a:r>
            <a:endParaRPr lang="en-US" dirty="0"/>
          </a:p>
          <a:p>
            <a:pPr lvl="1"/>
            <a:r>
              <a:rPr lang="en-US" dirty="0"/>
              <a:t>Especialistas em ambiente compreendem onde vivem os </a:t>
            </a:r>
            <a:r>
              <a:rPr lang="en-US" dirty="0" err="1"/>
              <a:t>esporos</a:t>
            </a:r>
            <a:r>
              <a:rPr lang="en-US" dirty="0"/>
              <a:t> </a:t>
            </a:r>
            <a:br>
              <a:rPr lang="en-US" dirty="0"/>
            </a:br>
            <a:r>
              <a:rPr lang="en-US" dirty="0"/>
              <a:t>do </a:t>
            </a:r>
            <a:r>
              <a:rPr lang="en-US" dirty="0" err="1"/>
              <a:t>carbúnculo</a:t>
            </a:r>
            <a:endParaRPr lang="en-US" sz="2000" dirty="0"/>
          </a:p>
          <a:p>
            <a:pPr marL="0" indent="0">
              <a:buNone/>
            </a:pPr>
            <a:r>
              <a:rPr lang="en-US" dirty="0"/>
              <a:t>Considerar </a:t>
            </a:r>
            <a:r>
              <a:rPr lang="en-US" kern="1200" dirty="0">
                <a:cs typeface="Arial" charset="0"/>
              </a:rPr>
              <a:t>a forma como a vigilância de outro </a:t>
            </a:r>
            <a:r>
              <a:rPr lang="en-US" kern="1200" dirty="0" err="1">
                <a:cs typeface="Arial" charset="0"/>
              </a:rPr>
              <a:t>agente</a:t>
            </a:r>
            <a:r>
              <a:rPr lang="en-US" kern="1200" dirty="0">
                <a:cs typeface="Arial" charset="0"/>
              </a:rPr>
              <a:t> </a:t>
            </a:r>
            <a:r>
              <a:rPr lang="en-US" kern="1200" dirty="0" err="1">
                <a:cs typeface="Arial" charset="0"/>
              </a:rPr>
              <a:t>patogênico</a:t>
            </a:r>
            <a:r>
              <a:rPr lang="en-US" kern="1200" dirty="0">
                <a:cs typeface="Arial" charset="0"/>
              </a:rPr>
              <a:t> pode ser melhorada através da adoção de uma </a:t>
            </a:r>
            <a:r>
              <a:rPr lang="en-US" kern="1200" dirty="0" err="1">
                <a:cs typeface="Arial" charset="0"/>
              </a:rPr>
              <a:t>abordagem</a:t>
            </a:r>
            <a:r>
              <a:rPr lang="en-US" kern="1200" dirty="0">
                <a:cs typeface="Arial" charset="0"/>
              </a:rPr>
              <a:t> Uma Só </a:t>
            </a:r>
            <a:r>
              <a:rPr lang="en-US" kern="1200" dirty="0" err="1">
                <a:cs typeface="Arial" charset="0"/>
              </a:rPr>
              <a:t>Saúde</a:t>
            </a:r>
            <a:r>
              <a:rPr lang="en-US" kern="1200" dirty="0">
                <a:cs typeface="Arial" charset="0"/>
              </a:rPr>
              <a:t> na análise do problema</a:t>
            </a:r>
            <a:endParaRPr lang="en-US" dirty="0"/>
          </a:p>
        </p:txBody>
      </p:sp>
    </p:spTree>
    <p:extLst>
      <p:ext uri="{BB962C8B-B14F-4D97-AF65-F5344CB8AC3E}">
        <p14:creationId xmlns:p14="http://schemas.microsoft.com/office/powerpoint/2010/main" val="29184220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3B0896B-671B-C5E3-352B-A24596DCD0E9}"/>
              </a:ext>
            </a:extLst>
          </p:cNvPr>
          <p:cNvSpPr>
            <a:spLocks noGrp="1"/>
          </p:cNvSpPr>
          <p:nvPr>
            <p:ph type="title"/>
          </p:nvPr>
        </p:nvSpPr>
        <p:spPr>
          <a:xfrm>
            <a:off x="838200" y="457200"/>
            <a:ext cx="9599815" cy="800100"/>
          </a:xfrm>
        </p:spPr>
        <p:txBody>
          <a:bodyPr/>
          <a:lstStyle/>
          <a:p>
            <a:r>
              <a:rPr lang="en-US" dirty="0" err="1"/>
              <a:t>Explorar</a:t>
            </a:r>
            <a:r>
              <a:rPr lang="en-US" dirty="0"/>
              <a:t> as </a:t>
            </a:r>
            <a:r>
              <a:rPr lang="en-US" dirty="0" err="1"/>
              <a:t>causas</a:t>
            </a:r>
            <a:r>
              <a:rPr lang="en-US" dirty="0"/>
              <a:t> (1/2)</a:t>
            </a:r>
          </a:p>
        </p:txBody>
      </p:sp>
      <p:pic>
        <p:nvPicPr>
          <p:cNvPr id="5" name="Picture 7" descr="Activity Icon">
            <a:extLst>
              <a:ext uri="{FF2B5EF4-FFF2-40B4-BE49-F238E27FC236}">
                <a16:creationId xmlns:a16="http://schemas.microsoft.com/office/drawing/2014/main" id="{B3F36655-7EC9-E332-CFFB-AF919A222F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80030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3594AB6-F140-4E40-B125-C499726BF0D3}"/>
              </a:ext>
            </a:extLst>
          </p:cNvPr>
          <p:cNvSpPr>
            <a:spLocks noGrp="1"/>
          </p:cNvSpPr>
          <p:nvPr>
            <p:ph type="title"/>
          </p:nvPr>
        </p:nvSpPr>
        <p:spPr/>
        <p:txBody>
          <a:bodyPr/>
          <a:lstStyle/>
          <a:p>
            <a:r>
              <a:rPr lang="en-US" dirty="0"/>
              <a:t>O que as auditorias à qualidade dos </a:t>
            </a:r>
            <a:br>
              <a:rPr lang="en-US" dirty="0"/>
            </a:br>
            <a:r>
              <a:rPr lang="en-US" dirty="0"/>
              <a:t>dados </a:t>
            </a:r>
            <a:r>
              <a:rPr lang="en-US" dirty="0" err="1"/>
              <a:t>encontraram</a:t>
            </a:r>
            <a:r>
              <a:rPr lang="en-US" dirty="0"/>
              <a:t>?</a:t>
            </a:r>
          </a:p>
        </p:txBody>
      </p:sp>
      <p:grpSp>
        <p:nvGrpSpPr>
          <p:cNvPr id="2" name="Group 1"/>
          <p:cNvGrpSpPr/>
          <p:nvPr/>
        </p:nvGrpSpPr>
        <p:grpSpPr>
          <a:xfrm>
            <a:off x="838200" y="1519765"/>
            <a:ext cx="10515600" cy="4876801"/>
            <a:chOff x="533400" y="2057400"/>
            <a:chExt cx="8039100" cy="3817358"/>
          </a:xfrm>
        </p:grpSpPr>
        <p:sp>
          <p:nvSpPr>
            <p:cNvPr id="18" name="Rounded Rectangle 17"/>
            <p:cNvSpPr/>
            <p:nvPr/>
          </p:nvSpPr>
          <p:spPr>
            <a:xfrm>
              <a:off x="533400" y="2057400"/>
              <a:ext cx="2514600" cy="1097280"/>
            </a:xfrm>
            <a:prstGeom prst="roundRect">
              <a:avLst/>
            </a:prstGeom>
            <a:noFill/>
            <a:ln w="38100" cap="flat" cmpd="sng" algn="ctr">
              <a:solidFill>
                <a:srgbClr val="00953A"/>
              </a:solidFill>
              <a:prstDash val="solid"/>
            </a:ln>
            <a:effectLst/>
          </p:spPr>
          <p:txBody>
            <a:bodyPr rtlCol="0" anchor="ctr"/>
            <a:lstStyle/>
            <a:p>
              <a:pPr marL="3175" algn="ctr" eaLnBrk="1" fontAlgn="auto" hangingPunct="1">
                <a:spcBef>
                  <a:spcPts val="0"/>
                </a:spcBef>
                <a:spcAft>
                  <a:spcPts val="0"/>
                </a:spcAft>
                <a:defRPr/>
              </a:pPr>
              <a:r>
                <a:rPr lang="en-US" altLang="en-US" sz="2800" kern="0" dirty="0" err="1">
                  <a:latin typeface="Arial" panose="020B0604020202020204" pitchFamily="34" charset="0"/>
                  <a:ea typeface="ＭＳ Ｐゴシック" pitchFamily="34" charset="-128"/>
                </a:rPr>
                <a:t>Ausência</a:t>
              </a:r>
              <a:r>
                <a:rPr lang="en-US" altLang="en-US" sz="2800" kern="0" dirty="0">
                  <a:latin typeface="Arial" panose="020B0604020202020204" pitchFamily="34" charset="0"/>
                  <a:ea typeface="ＭＳ Ｐゴシック" pitchFamily="34" charset="-128"/>
                </a:rPr>
                <a:t> de confirmação laboratorial</a:t>
              </a:r>
              <a:endParaRPr lang="en-US" sz="2800" kern="0" dirty="0">
                <a:latin typeface="Arial" panose="020B0604020202020204" pitchFamily="34" charset="0"/>
              </a:endParaRPr>
            </a:p>
          </p:txBody>
        </p:sp>
        <p:sp>
          <p:nvSpPr>
            <p:cNvPr id="19" name="Rounded Rectangle 18"/>
            <p:cNvSpPr/>
            <p:nvPr/>
          </p:nvSpPr>
          <p:spPr>
            <a:xfrm>
              <a:off x="3295650" y="3238500"/>
              <a:ext cx="2514600" cy="1097280"/>
            </a:xfrm>
            <a:prstGeom prst="roundRect">
              <a:avLst/>
            </a:prstGeom>
            <a:noFill/>
            <a:ln w="38100" cap="flat" cmpd="sng" algn="ctr">
              <a:solidFill>
                <a:srgbClr val="00953A"/>
              </a:solidFill>
              <a:prstDash val="solid"/>
            </a:ln>
            <a:effectLst/>
          </p:spPr>
          <p:txBody>
            <a:bodyPr rtlCol="0" anchor="ctr"/>
            <a:lstStyle/>
            <a:p>
              <a:pPr algn="ctr" eaLnBrk="1" fontAlgn="auto" hangingPunct="1">
                <a:spcBef>
                  <a:spcPts val="0"/>
                </a:spcBef>
                <a:spcAft>
                  <a:spcPts val="0"/>
                </a:spcAft>
                <a:defRPr/>
              </a:pPr>
              <a:r>
                <a:rPr lang="en-US" sz="2800" kern="0" dirty="0" err="1">
                  <a:latin typeface="Arial" panose="020B0604020202020204" pitchFamily="34" charset="0"/>
                </a:rPr>
                <a:t>Informações</a:t>
              </a:r>
              <a:r>
                <a:rPr lang="en-US" sz="2800" kern="0" dirty="0">
                  <a:latin typeface="Arial" panose="020B0604020202020204" pitchFamily="34" charset="0"/>
                </a:rPr>
                <a:t> </a:t>
              </a:r>
              <a:r>
                <a:rPr lang="en-US" sz="2800" kern="0" dirty="0" err="1">
                  <a:latin typeface="Arial" panose="020B0604020202020204" pitchFamily="34" charset="0"/>
                </a:rPr>
                <a:t>incorretas</a:t>
              </a:r>
              <a:endParaRPr lang="en-US" sz="2800" kern="0" dirty="0">
                <a:latin typeface="Arial" panose="020B0604020202020204" pitchFamily="34" charset="0"/>
              </a:endParaRPr>
            </a:p>
          </p:txBody>
        </p:sp>
        <p:sp>
          <p:nvSpPr>
            <p:cNvPr id="20" name="Rounded Rectangle 19"/>
            <p:cNvSpPr/>
            <p:nvPr/>
          </p:nvSpPr>
          <p:spPr>
            <a:xfrm>
              <a:off x="3295650" y="2057400"/>
              <a:ext cx="2514600" cy="1097280"/>
            </a:xfrm>
            <a:prstGeom prst="roundRect">
              <a:avLst/>
            </a:prstGeom>
            <a:noFill/>
            <a:ln w="38100" cap="flat" cmpd="sng" algn="ctr">
              <a:solidFill>
                <a:srgbClr val="00953A"/>
              </a:solidFill>
              <a:prstDash val="solid"/>
            </a:ln>
            <a:effectLst/>
          </p:spPr>
          <p:txBody>
            <a:bodyPr rtlCol="0" anchor="ctr"/>
            <a:lstStyle/>
            <a:p>
              <a:pPr marL="3175" lvl="1" algn="ctr" eaLnBrk="1" fontAlgn="auto" hangingPunct="1">
                <a:spcBef>
                  <a:spcPts val="0"/>
                </a:spcBef>
                <a:spcAft>
                  <a:spcPts val="0"/>
                </a:spcAft>
                <a:defRPr/>
              </a:pPr>
              <a:r>
                <a:rPr lang="en-US" altLang="en-US" sz="2800" kern="0" dirty="0" err="1">
                  <a:latin typeface="Arial" panose="020B0604020202020204" pitchFamily="34" charset="0"/>
                  <a:ea typeface="ＭＳ Ｐゴシック" pitchFamily="34" charset="-128"/>
                </a:rPr>
                <a:t>Formulários</a:t>
              </a:r>
              <a:r>
                <a:rPr lang="en-US" altLang="en-US" sz="2800" kern="0" dirty="0">
                  <a:latin typeface="Arial" panose="020B0604020202020204" pitchFamily="34" charset="0"/>
                  <a:ea typeface="ＭＳ Ｐゴシック" pitchFamily="34" charset="-128"/>
                </a:rPr>
                <a:t> </a:t>
              </a:r>
              <a:br>
                <a:rPr lang="en-US" altLang="en-US" sz="2800" kern="0" dirty="0">
                  <a:latin typeface="Arial" panose="020B0604020202020204" pitchFamily="34" charset="0"/>
                  <a:ea typeface="ＭＳ Ｐゴシック" pitchFamily="34" charset="-128"/>
                </a:rPr>
              </a:br>
              <a:r>
                <a:rPr lang="en-US" altLang="en-US" sz="2800" kern="0" dirty="0" err="1">
                  <a:latin typeface="Arial" panose="020B0604020202020204" pitchFamily="34" charset="0"/>
                  <a:ea typeface="ＭＳ Ｐゴシック" pitchFamily="34" charset="-128"/>
                </a:rPr>
                <a:t>em</a:t>
              </a:r>
              <a:r>
                <a:rPr lang="en-US" altLang="en-US" sz="2800" kern="0" dirty="0">
                  <a:latin typeface="Arial" panose="020B0604020202020204" pitchFamily="34" charset="0"/>
                  <a:ea typeface="ＭＳ Ｐゴシック" pitchFamily="34" charset="-128"/>
                </a:rPr>
                <a:t> falta</a:t>
              </a:r>
            </a:p>
          </p:txBody>
        </p:sp>
        <p:sp>
          <p:nvSpPr>
            <p:cNvPr id="21" name="Rounded Rectangle 20"/>
            <p:cNvSpPr/>
            <p:nvPr/>
          </p:nvSpPr>
          <p:spPr>
            <a:xfrm>
              <a:off x="6057900" y="3238499"/>
              <a:ext cx="2514600" cy="1097280"/>
            </a:xfrm>
            <a:prstGeom prst="roundRect">
              <a:avLst/>
            </a:prstGeom>
            <a:noFill/>
            <a:ln w="38100" cap="flat" cmpd="sng" algn="ctr">
              <a:solidFill>
                <a:srgbClr val="00953A"/>
              </a:solidFill>
              <a:prstDash val="solid"/>
            </a:ln>
            <a:effectLst/>
          </p:spPr>
          <p:txBody>
            <a:bodyPr rtlCol="0" anchor="ctr"/>
            <a:lstStyle/>
            <a:p>
              <a:pPr marL="7938" lvl="1" indent="-7938" algn="ctr" eaLnBrk="1" fontAlgn="auto" hangingPunct="1">
                <a:spcBef>
                  <a:spcPts val="0"/>
                </a:spcBef>
                <a:spcAft>
                  <a:spcPts val="0"/>
                </a:spcAft>
                <a:defRPr/>
              </a:pPr>
              <a:r>
                <a:rPr lang="es-ES" sz="2800" kern="0" dirty="0">
                  <a:latin typeface="Arial" panose="020B0604020202020204" pitchFamily="34" charset="0"/>
                </a:rPr>
                <a:t>Não </a:t>
              </a:r>
              <a:r>
                <a:rPr lang="es-ES" sz="2800" kern="0" dirty="0" err="1">
                  <a:latin typeface="Arial" panose="020B0604020202020204" pitchFamily="34" charset="0"/>
                </a:rPr>
                <a:t>há</a:t>
              </a:r>
              <a:r>
                <a:rPr lang="es-ES" sz="2800" kern="0" dirty="0">
                  <a:latin typeface="Arial" panose="020B0604020202020204" pitchFamily="34" charset="0"/>
                </a:rPr>
                <a:t> registro de informações sobre a doença</a:t>
              </a:r>
              <a:endParaRPr lang="en-US" altLang="en-US" sz="2800" kern="0" dirty="0">
                <a:latin typeface="Arial" panose="020B0604020202020204" pitchFamily="34" charset="0"/>
                <a:ea typeface="ＭＳ Ｐゴシック" pitchFamily="34" charset="-128"/>
              </a:endParaRPr>
            </a:p>
          </p:txBody>
        </p:sp>
        <p:sp>
          <p:nvSpPr>
            <p:cNvPr id="22" name="Rounded Rectangle 21"/>
            <p:cNvSpPr/>
            <p:nvPr/>
          </p:nvSpPr>
          <p:spPr>
            <a:xfrm>
              <a:off x="6057900" y="2057400"/>
              <a:ext cx="2514600" cy="1097280"/>
            </a:xfrm>
            <a:prstGeom prst="roundRect">
              <a:avLst/>
            </a:prstGeom>
            <a:noFill/>
            <a:ln w="38100" cap="flat" cmpd="sng" algn="ctr">
              <a:solidFill>
                <a:srgbClr val="00953A"/>
              </a:solidFill>
              <a:prstDash val="solid"/>
            </a:ln>
            <a:effectLst/>
          </p:spPr>
          <p:txBody>
            <a:bodyPr rtlCol="0" anchor="ctr"/>
            <a:lstStyle/>
            <a:p>
              <a:pPr marL="3175" lvl="1" algn="ctr" eaLnBrk="1" fontAlgn="auto" hangingPunct="1">
                <a:spcBef>
                  <a:spcPts val="0"/>
                </a:spcBef>
                <a:spcAft>
                  <a:spcPts val="0"/>
                </a:spcAft>
                <a:defRPr/>
              </a:pPr>
              <a:r>
                <a:rPr lang="en-US" altLang="en-US" sz="2800" kern="0" dirty="0">
                  <a:latin typeface="Arial" panose="020B0604020202020204" pitchFamily="34" charset="0"/>
                  <a:ea typeface="ＭＳ Ｐゴシック" pitchFamily="34" charset="-128"/>
                </a:rPr>
                <a:t>As clínicas </a:t>
              </a:r>
              <a:r>
                <a:rPr lang="en-US" altLang="en-US" sz="2800" kern="0" dirty="0" err="1">
                  <a:latin typeface="Arial" panose="020B0604020202020204" pitchFamily="34" charset="0"/>
                  <a:ea typeface="ＭＳ Ｐゴシック" pitchFamily="34" charset="-128"/>
                </a:rPr>
                <a:t>privadas</a:t>
              </a:r>
              <a:r>
                <a:rPr lang="en-US" altLang="en-US" sz="2800" kern="0" dirty="0">
                  <a:latin typeface="Arial" panose="020B0604020202020204" pitchFamily="34" charset="0"/>
                  <a:ea typeface="ＭＳ Ｐゴシック" pitchFamily="34" charset="-128"/>
                </a:rPr>
                <a:t> </a:t>
              </a:r>
              <a:br>
                <a:rPr lang="en-US" altLang="en-US" sz="2800" kern="0" dirty="0">
                  <a:latin typeface="Arial" panose="020B0604020202020204" pitchFamily="34" charset="0"/>
                  <a:ea typeface="ＭＳ Ｐゴシック" pitchFamily="34" charset="-128"/>
                </a:rPr>
              </a:br>
              <a:r>
                <a:rPr lang="en-US" altLang="en-US" sz="2800" kern="0" dirty="0" err="1">
                  <a:latin typeface="Arial" panose="020B0604020202020204" pitchFamily="34" charset="0"/>
                  <a:ea typeface="ＭＳ Ｐゴシック" pitchFamily="34" charset="-128"/>
                </a:rPr>
                <a:t>não</a:t>
              </a:r>
              <a:r>
                <a:rPr lang="en-US" altLang="en-US" sz="2800" kern="0" dirty="0">
                  <a:latin typeface="Arial" panose="020B0604020202020204" pitchFamily="34" charset="0"/>
                  <a:ea typeface="ＭＳ Ｐゴシック" pitchFamily="34" charset="-128"/>
                </a:rPr>
                <a:t> comunicam</a:t>
              </a:r>
            </a:p>
          </p:txBody>
        </p:sp>
        <p:sp>
          <p:nvSpPr>
            <p:cNvPr id="23" name="Rounded Rectangle 22"/>
            <p:cNvSpPr/>
            <p:nvPr/>
          </p:nvSpPr>
          <p:spPr>
            <a:xfrm>
              <a:off x="539873" y="4509070"/>
              <a:ext cx="2576209" cy="1276218"/>
            </a:xfrm>
            <a:prstGeom prst="roundRect">
              <a:avLst/>
            </a:prstGeom>
            <a:noFill/>
            <a:ln w="38100" cap="flat" cmpd="sng" algn="ctr">
              <a:solidFill>
                <a:srgbClr val="00953A"/>
              </a:solidFill>
              <a:prstDash val="solid"/>
            </a:ln>
            <a:effectLst/>
          </p:spPr>
          <p:txBody>
            <a:bodyPr rtlCol="0" anchor="ctr"/>
            <a:lstStyle/>
            <a:p>
              <a:pPr marL="0" lvl="1" algn="ctr" eaLnBrk="1" fontAlgn="auto" hangingPunct="1">
                <a:spcBef>
                  <a:spcPts val="0"/>
                </a:spcBef>
                <a:spcAft>
                  <a:spcPts val="0"/>
                </a:spcAft>
                <a:defRPr/>
              </a:pPr>
              <a:r>
                <a:rPr lang="en-US" sz="2800" kern="0" dirty="0">
                  <a:latin typeface="Arial" panose="020B0604020202020204" pitchFamily="34" charset="0"/>
                </a:rPr>
                <a:t>Dados </a:t>
              </a:r>
              <a:r>
                <a:rPr lang="en-US" sz="2800" kern="0" dirty="0" err="1">
                  <a:latin typeface="Arial" panose="020B0604020202020204" pitchFamily="34" charset="0"/>
                </a:rPr>
                <a:t>faltantes</a:t>
              </a:r>
              <a:endParaRPr lang="en-US" altLang="en-US" sz="2800" kern="0" dirty="0">
                <a:latin typeface="Arial" panose="020B0604020202020204" pitchFamily="34" charset="0"/>
                <a:ea typeface="ＭＳ Ｐゴシック" pitchFamily="34" charset="-128"/>
              </a:endParaRPr>
            </a:p>
          </p:txBody>
        </p:sp>
        <p:sp>
          <p:nvSpPr>
            <p:cNvPr id="24" name="Rounded Rectangle 23"/>
            <p:cNvSpPr/>
            <p:nvPr/>
          </p:nvSpPr>
          <p:spPr>
            <a:xfrm>
              <a:off x="3295650" y="4419600"/>
              <a:ext cx="2514600" cy="1455158"/>
            </a:xfrm>
            <a:prstGeom prst="roundRect">
              <a:avLst/>
            </a:prstGeom>
            <a:noFill/>
            <a:ln w="38100" cap="flat" cmpd="sng" algn="ctr">
              <a:solidFill>
                <a:srgbClr val="00953A"/>
              </a:solidFill>
              <a:prstDash val="solid"/>
            </a:ln>
            <a:effectLst/>
          </p:spPr>
          <p:txBody>
            <a:bodyPr rtlCol="0" anchor="ctr"/>
            <a:lstStyle/>
            <a:p>
              <a:pPr algn="ctr" eaLnBrk="1" fontAlgn="auto" hangingPunct="1">
                <a:spcBef>
                  <a:spcPts val="0"/>
                </a:spcBef>
                <a:spcAft>
                  <a:spcPts val="1000"/>
                </a:spcAft>
                <a:buClr>
                  <a:srgbClr val="00A000"/>
                </a:buClr>
                <a:defRPr/>
              </a:pPr>
              <a:r>
                <a:rPr lang="en-US" sz="2800" kern="0" dirty="0">
                  <a:latin typeface="Arial" panose="020B0604020202020204" pitchFamily="34" charset="0"/>
                </a:rPr>
                <a:t>Inexistência de plano de coordenação durante os surtos</a:t>
              </a:r>
              <a:endParaRPr lang="en-US" altLang="en-US" sz="2800" kern="0" dirty="0">
                <a:latin typeface="Arial" panose="020B0604020202020204" pitchFamily="34" charset="0"/>
                <a:ea typeface="ＭＳ Ｐゴシック" pitchFamily="34" charset="-128"/>
              </a:endParaRPr>
            </a:p>
          </p:txBody>
        </p:sp>
        <p:sp>
          <p:nvSpPr>
            <p:cNvPr id="25" name="Rounded Rectangle 24"/>
            <p:cNvSpPr/>
            <p:nvPr/>
          </p:nvSpPr>
          <p:spPr>
            <a:xfrm>
              <a:off x="533400" y="3238500"/>
              <a:ext cx="2514600" cy="1097280"/>
            </a:xfrm>
            <a:prstGeom prst="roundRect">
              <a:avLst/>
            </a:prstGeom>
            <a:noFill/>
            <a:ln w="38100" cap="flat" cmpd="sng" algn="ctr">
              <a:solidFill>
                <a:srgbClr val="00953A"/>
              </a:solidFill>
              <a:prstDash val="solid"/>
            </a:ln>
            <a:effectLst/>
          </p:spPr>
          <p:txBody>
            <a:bodyPr rtlCol="0" anchor="ctr"/>
            <a:lstStyle/>
            <a:p>
              <a:pPr marL="3175" algn="ctr" eaLnBrk="1" fontAlgn="auto" hangingPunct="1">
                <a:spcBef>
                  <a:spcPts val="0"/>
                </a:spcBef>
                <a:spcAft>
                  <a:spcPts val="0"/>
                </a:spcAft>
                <a:defRPr/>
              </a:pPr>
              <a:r>
                <a:rPr lang="en-US" altLang="en-US" sz="2800" kern="0" dirty="0">
                  <a:latin typeface="Arial" panose="020B0604020202020204" pitchFamily="34" charset="0"/>
                  <a:ea typeface="ＭＳ Ｐゴシック" pitchFamily="34" charset="-128"/>
                </a:rPr>
                <a:t>Relatórios tardios</a:t>
              </a:r>
              <a:endParaRPr lang="en-US" sz="2800" kern="0" dirty="0">
                <a:latin typeface="Arial" panose="020B0604020202020204" pitchFamily="34" charset="0"/>
                <a:ea typeface="ＭＳ Ｐゴシック" pitchFamily="34" charset="-128"/>
              </a:endParaRPr>
            </a:p>
          </p:txBody>
        </p:sp>
        <p:sp>
          <p:nvSpPr>
            <p:cNvPr id="26" name="Rounded Rectangle 25"/>
            <p:cNvSpPr/>
            <p:nvPr/>
          </p:nvSpPr>
          <p:spPr>
            <a:xfrm>
              <a:off x="6057900" y="4535125"/>
              <a:ext cx="2514600" cy="1097280"/>
            </a:xfrm>
            <a:prstGeom prst="roundRect">
              <a:avLst/>
            </a:prstGeom>
            <a:noFill/>
            <a:ln w="38100" cap="flat" cmpd="sng" algn="ctr">
              <a:solidFill>
                <a:srgbClr val="00953A"/>
              </a:solidFill>
              <a:prstDash val="solid"/>
            </a:ln>
            <a:effectLst/>
          </p:spPr>
          <p:txBody>
            <a:bodyPr rtlCol="0" anchor="ctr"/>
            <a:lstStyle/>
            <a:p>
              <a:pPr marL="3175" algn="ctr" eaLnBrk="1" fontAlgn="auto" hangingPunct="1">
                <a:spcBef>
                  <a:spcPts val="0"/>
                </a:spcBef>
                <a:spcAft>
                  <a:spcPts val="0"/>
                </a:spcAft>
                <a:defRPr/>
              </a:pPr>
              <a:r>
                <a:rPr lang="en-US" altLang="en-US" sz="2800" kern="0" dirty="0">
                  <a:latin typeface="Arial" panose="020B0604020202020204" pitchFamily="34" charset="0"/>
                  <a:ea typeface="ＭＳ Ｐゴシック" pitchFamily="34" charset="-128"/>
                </a:rPr>
                <a:t>Não há feedback para as </a:t>
              </a:r>
              <a:r>
                <a:rPr lang="en-US" altLang="en-US" sz="2800" kern="0" dirty="0" err="1">
                  <a:latin typeface="Arial" panose="020B0604020202020204" pitchFamily="34" charset="0"/>
                  <a:ea typeface="ＭＳ Ｐゴシック" pitchFamily="34" charset="-128"/>
                </a:rPr>
                <a:t>unidades</a:t>
              </a:r>
              <a:endParaRPr lang="en-US" sz="2800" kern="0" dirty="0">
                <a:latin typeface="Arial" panose="020B0604020202020204" pitchFamily="34" charset="0"/>
              </a:endParaRPr>
            </a:p>
          </p:txBody>
        </p:sp>
      </p:grpSp>
    </p:spTree>
    <p:extLst>
      <p:ext uri="{BB962C8B-B14F-4D97-AF65-F5344CB8AC3E}">
        <p14:creationId xmlns:p14="http://schemas.microsoft.com/office/powerpoint/2010/main" val="5302636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sz="half" idx="2"/>
          </p:nvPr>
        </p:nvSpPr>
        <p:spPr>
          <a:xfrm>
            <a:off x="457200" y="1478857"/>
            <a:ext cx="11201400" cy="4639309"/>
          </a:xfrm>
        </p:spPr>
        <p:txBody>
          <a:bodyPr/>
          <a:lstStyle/>
          <a:p>
            <a:pPr marL="514350" indent="-514350" algn="just">
              <a:buClrTx/>
              <a:buFont typeface="+mj-lt"/>
              <a:buAutoNum type="arabicPeriod"/>
            </a:pPr>
            <a:r>
              <a:rPr lang="en-US" dirty="0">
                <a:latin typeface="Arial" panose="020B0604020202020204" pitchFamily="34" charset="0"/>
                <a:cs typeface="Arial" panose="020B0604020202020204" pitchFamily="34" charset="0"/>
              </a:rPr>
              <a:t>Selecionar um problema de vigilância para analisar a partir da </a:t>
            </a:r>
            <a:r>
              <a:rPr lang="en-US" dirty="0" err="1">
                <a:latin typeface="Arial" panose="020B0604020202020204" pitchFamily="34" charset="0"/>
                <a:cs typeface="Arial" panose="020B0604020202020204" pitchFamily="34" charset="0"/>
              </a:rPr>
              <a:t>análise</a:t>
            </a:r>
            <a:r>
              <a:rPr lang="en-US" dirty="0">
                <a:latin typeface="Arial" panose="020B0604020202020204" pitchFamily="34" charset="0"/>
                <a:cs typeface="Arial" panose="020B0604020202020204" pitchFamily="34" charset="0"/>
              </a:rPr>
              <a:t> FFOA realizada durante o Intervalo de Campo 1</a:t>
            </a:r>
          </a:p>
          <a:p>
            <a:pPr marL="514350" indent="-514350" algn="just">
              <a:buClrTx/>
              <a:buFont typeface="+mj-lt"/>
              <a:buAutoNum type="arabicPeriod"/>
            </a:pPr>
            <a:r>
              <a:rPr lang="en-US" dirty="0">
                <a:latin typeface="Arial" panose="020B0604020202020204" pitchFamily="34" charset="0"/>
                <a:cs typeface="Arial" panose="020B0604020202020204" pitchFamily="34" charset="0"/>
              </a:rPr>
              <a:t>Fazer </a:t>
            </a:r>
            <a:r>
              <a:rPr lang="en-US" dirty="0" err="1">
                <a:latin typeface="Arial" panose="020B0604020202020204" pitchFamily="34" charset="0"/>
                <a:cs typeface="Arial" panose="020B0604020202020204" pitchFamily="34" charset="0"/>
              </a:rPr>
              <a:t>uma</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tempestade</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ideias</a:t>
            </a:r>
            <a:r>
              <a:rPr lang="en-US" dirty="0">
                <a:latin typeface="Arial" panose="020B0604020202020204" pitchFamily="34" charset="0"/>
                <a:cs typeface="Arial" panose="020B0604020202020204" pitchFamily="34" charset="0"/>
              </a:rPr>
              <a:t> e registar as causas possíveis</a:t>
            </a:r>
          </a:p>
          <a:p>
            <a:pPr marL="514350" indent="-514350" algn="just">
              <a:buClrTx/>
              <a:buFont typeface="+mj-lt"/>
              <a:buAutoNum type="arabicPeriod"/>
            </a:pPr>
            <a:r>
              <a:rPr lang="en-US" dirty="0">
                <a:latin typeface="Arial" panose="020B0604020202020204" pitchFamily="34" charset="0"/>
                <a:cs typeface="Arial" panose="020B0604020202020204" pitchFamily="34" charset="0"/>
              </a:rPr>
              <a:t>Desenhar a estrutura em espinha de peixe com 4-6 ossos</a:t>
            </a:r>
          </a:p>
          <a:p>
            <a:pPr marL="514350" indent="-514350" algn="just">
              <a:buClrTx/>
              <a:buFont typeface="+mj-lt"/>
              <a:buAutoNum type="arabicPeriod"/>
            </a:pPr>
            <a:r>
              <a:rPr lang="en-US" dirty="0">
                <a:latin typeface="Arial" panose="020B0604020202020204" pitchFamily="34" charset="0"/>
                <a:cs typeface="Arial" panose="020B0604020202020204" pitchFamily="34" charset="0"/>
              </a:rPr>
              <a:t>Agrupar possíveis causas semelhantes em cada osso </a:t>
            </a:r>
          </a:p>
          <a:p>
            <a:pPr marL="514350" indent="-514350" algn="just">
              <a:buClrTx/>
              <a:buFont typeface="+mj-lt"/>
              <a:buAutoNum type="arabicPeriod"/>
            </a:pPr>
            <a:r>
              <a:rPr lang="en-US" dirty="0">
                <a:latin typeface="Arial" panose="020B0604020202020204" pitchFamily="34" charset="0"/>
                <a:cs typeface="Arial" panose="020B0604020202020204" pitchFamily="34" charset="0"/>
              </a:rPr>
              <a:t>Nomear as categorias dos seus ossos</a:t>
            </a:r>
          </a:p>
          <a:p>
            <a:pPr marL="514350" indent="-514350" algn="just">
              <a:buClrTx/>
              <a:buFont typeface="+mj-lt"/>
              <a:buAutoNum type="arabicPeriod"/>
            </a:pPr>
            <a:r>
              <a:rPr lang="en-US" dirty="0">
                <a:latin typeface="Arial" panose="020B0604020202020204" pitchFamily="34" charset="0"/>
                <a:cs typeface="Arial" panose="020B0604020202020204" pitchFamily="34" charset="0"/>
              </a:rPr>
              <a:t>Rotular as causas como estando totalmente (T), parcialmente (P) ou não </a:t>
            </a:r>
            <a:r>
              <a:rPr lang="en-US" dirty="0" err="1">
                <a:latin typeface="Arial" panose="020B0604020202020204" pitchFamily="34" charset="0"/>
                <a:cs typeface="Arial" panose="020B0604020202020204" pitchFamily="34" charset="0"/>
              </a:rPr>
              <a:t>estando</a:t>
            </a:r>
            <a:r>
              <a:rPr lang="en-US" dirty="0">
                <a:latin typeface="Arial" panose="020B0604020202020204" pitchFamily="34" charset="0"/>
                <a:cs typeface="Arial" panose="020B0604020202020204" pitchFamily="34" charset="0"/>
              </a:rPr>
              <a:t> (N) </a:t>
            </a:r>
            <a:r>
              <a:rPr lang="en-US" dirty="0" err="1">
                <a:latin typeface="Arial" panose="020B0604020202020204" pitchFamily="34" charset="0"/>
                <a:cs typeface="Arial" panose="020B0604020202020204" pitchFamily="34" charset="0"/>
              </a:rPr>
              <a:t>dentro</a:t>
            </a:r>
            <a:r>
              <a:rPr lang="en-US" dirty="0">
                <a:latin typeface="Arial" panose="020B0604020202020204" pitchFamily="34" charset="0"/>
                <a:cs typeface="Arial" panose="020B0604020202020204" pitchFamily="34" charset="0"/>
              </a:rPr>
              <a:t> do </a:t>
            </a:r>
            <a:r>
              <a:rPr lang="en-US" dirty="0" err="1">
                <a:latin typeface="Arial" panose="020B0604020202020204" pitchFamily="34" charset="0"/>
                <a:cs typeface="Arial" panose="020B0604020202020204" pitchFamily="34" charset="0"/>
              </a:rPr>
              <a:t>controle</a:t>
            </a:r>
            <a:r>
              <a:rPr lang="en-US" dirty="0">
                <a:latin typeface="Arial" panose="020B0604020202020204" pitchFamily="34" charset="0"/>
                <a:cs typeface="Arial" panose="020B0604020202020204" pitchFamily="34" charset="0"/>
              </a:rPr>
              <a:t> do grupo</a:t>
            </a:r>
          </a:p>
          <a:p>
            <a:pPr marL="514350" indent="-514350" algn="just">
              <a:buClrTx/>
              <a:buFont typeface="+mj-lt"/>
              <a:buAutoNum type="arabicPeriod"/>
            </a:pPr>
            <a:r>
              <a:rPr lang="en-US" dirty="0">
                <a:latin typeface="Arial" panose="020B0604020202020204" pitchFamily="34" charset="0"/>
                <a:cs typeface="Arial" panose="020B0604020202020204" pitchFamily="34" charset="0"/>
              </a:rPr>
              <a:t>Apresentar à turma uma breve </a:t>
            </a:r>
            <a:r>
              <a:rPr lang="en-US" dirty="0" err="1">
                <a:latin typeface="Arial" panose="020B0604020202020204" pitchFamily="34" charset="0"/>
                <a:cs typeface="Arial" panose="020B0604020202020204" pitchFamily="34" charset="0"/>
              </a:rPr>
              <a:t>descrição</a:t>
            </a:r>
            <a:r>
              <a:rPr lang="en-US" dirty="0">
                <a:latin typeface="Arial" panose="020B0604020202020204" pitchFamily="34" charset="0"/>
                <a:cs typeface="Arial" panose="020B0604020202020204" pitchFamily="34" charset="0"/>
              </a:rPr>
              <a:t> da </a:t>
            </a:r>
            <a:r>
              <a:rPr lang="en-US" dirty="0" err="1">
                <a:latin typeface="Arial" panose="020B0604020202020204" pitchFamily="34" charset="0"/>
                <a:cs typeface="Arial" panose="020B0604020202020204" pitchFamily="34" charset="0"/>
              </a:rPr>
              <a:t>espinha</a:t>
            </a:r>
            <a:r>
              <a:rPr lang="en-US" dirty="0">
                <a:latin typeface="Arial" panose="020B0604020202020204" pitchFamily="34" charset="0"/>
                <a:cs typeface="Arial" panose="020B0604020202020204" pitchFamily="34" charset="0"/>
              </a:rPr>
              <a:t> do peixe</a:t>
            </a:r>
            <a:endParaRPr lang="en-US" dirty="0"/>
          </a:p>
        </p:txBody>
      </p:sp>
      <p:sp>
        <p:nvSpPr>
          <p:cNvPr id="2" name="Title 2">
            <a:extLst>
              <a:ext uri="{FF2B5EF4-FFF2-40B4-BE49-F238E27FC236}">
                <a16:creationId xmlns:a16="http://schemas.microsoft.com/office/drawing/2014/main" id="{EC2AE783-42CE-5363-9DF4-9A402F8C2ACF}"/>
              </a:ext>
            </a:extLst>
          </p:cNvPr>
          <p:cNvSpPr>
            <a:spLocks noGrp="1"/>
          </p:cNvSpPr>
          <p:nvPr>
            <p:ph type="title"/>
          </p:nvPr>
        </p:nvSpPr>
        <p:spPr>
          <a:xfrm>
            <a:off x="838200" y="457200"/>
            <a:ext cx="9599815" cy="800100"/>
          </a:xfrm>
          <a:noFill/>
        </p:spPr>
        <p:txBody>
          <a:bodyPr/>
          <a:lstStyle/>
          <a:p>
            <a:r>
              <a:rPr lang="en-US" dirty="0"/>
              <a:t>Explorar as </a:t>
            </a:r>
            <a:r>
              <a:rPr lang="en-US" dirty="0" err="1"/>
              <a:t>causas</a:t>
            </a:r>
            <a:r>
              <a:rPr lang="en-US" dirty="0"/>
              <a:t> (2/2)</a:t>
            </a:r>
          </a:p>
        </p:txBody>
      </p:sp>
    </p:spTree>
    <p:extLst>
      <p:ext uri="{BB962C8B-B14F-4D97-AF65-F5344CB8AC3E}">
        <p14:creationId xmlns:p14="http://schemas.microsoft.com/office/powerpoint/2010/main" val="373204808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AF466F8A-B623-E26F-5DCA-6EEB8E1F1EE2}"/>
              </a:ext>
            </a:extLst>
          </p:cNvPr>
          <p:cNvSpPr txBox="1">
            <a:spLocks/>
          </p:cNvSpPr>
          <p:nvPr/>
        </p:nvSpPr>
        <p:spPr>
          <a:xfrm>
            <a:off x="533400" y="1371600"/>
            <a:ext cx="11392989" cy="4921943"/>
          </a:xfrm>
          <a:prstGeom prst="rect">
            <a:avLst/>
          </a:prstGeom>
        </p:spPr>
        <p:txBody>
          <a:bodyPr/>
          <a:lstStyle>
            <a:lvl1pPr marL="228600" indent="-228600" algn="l" defTabSz="914400" rtl="0" eaLnBrk="1" latinLnBrk="0" hangingPunct="1">
              <a:lnSpc>
                <a:spcPct val="100000"/>
              </a:lnSpc>
              <a:spcBef>
                <a:spcPts val="500"/>
              </a:spcBef>
              <a:spcAft>
                <a:spcPts val="5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500"/>
              </a:spcAft>
              <a:buClr>
                <a:srgbClr val="109648"/>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98463" indent="-398463" algn="just">
              <a:buFont typeface="+mj-lt"/>
              <a:buAutoNum type="arabicPeriod"/>
            </a:pPr>
            <a:r>
              <a:rPr lang="en-US" sz="2500" b="1" dirty="0" err="1"/>
              <a:t>Enunciar</a:t>
            </a:r>
            <a:r>
              <a:rPr lang="en-US" sz="2500" b="1" dirty="0"/>
              <a:t> </a:t>
            </a:r>
            <a:r>
              <a:rPr lang="en-US" sz="2500" dirty="0"/>
              <a:t>o </a:t>
            </a:r>
            <a:r>
              <a:rPr lang="en-US" sz="2500" dirty="0" err="1"/>
              <a:t>problema</a:t>
            </a:r>
            <a:r>
              <a:rPr lang="en-US" sz="2500" dirty="0"/>
              <a:t> de forma </a:t>
            </a:r>
            <a:r>
              <a:rPr lang="en-US" sz="2500" dirty="0" err="1"/>
              <a:t>clara</a:t>
            </a:r>
            <a:r>
              <a:rPr lang="en-US" sz="2500" dirty="0"/>
              <a:t> e simples ("</a:t>
            </a:r>
            <a:r>
              <a:rPr lang="en-US" sz="2500" dirty="0" err="1"/>
              <a:t>enunciado</a:t>
            </a:r>
            <a:r>
              <a:rPr lang="en-US" sz="2500" dirty="0"/>
              <a:t> do </a:t>
            </a:r>
            <a:r>
              <a:rPr lang="en-US" sz="2500" dirty="0" err="1"/>
              <a:t>problema</a:t>
            </a:r>
            <a:r>
              <a:rPr lang="en-US" sz="2500" dirty="0"/>
              <a:t>")</a:t>
            </a:r>
            <a:endParaRPr lang="en-US" sz="2500" b="1" dirty="0"/>
          </a:p>
          <a:p>
            <a:pPr marL="398463" indent="-398463" algn="just">
              <a:buFont typeface="+mj-lt"/>
              <a:buAutoNum type="arabicPeriod"/>
            </a:pPr>
            <a:r>
              <a:rPr lang="en-US" sz="2500" b="1" dirty="0" err="1"/>
              <a:t>Enumerar</a:t>
            </a:r>
            <a:r>
              <a:rPr lang="en-US" sz="2500" b="1" dirty="0"/>
              <a:t> </a:t>
            </a:r>
            <a:r>
              <a:rPr lang="en-US" sz="2500" dirty="0" err="1"/>
              <a:t>todas</a:t>
            </a:r>
            <a:r>
              <a:rPr lang="en-US" sz="2500" dirty="0"/>
              <a:t> as </a:t>
            </a:r>
            <a:r>
              <a:rPr lang="en-US" sz="2500" dirty="0" err="1"/>
              <a:t>causas</a:t>
            </a:r>
            <a:r>
              <a:rPr lang="en-US" sz="2500" dirty="0"/>
              <a:t> </a:t>
            </a:r>
            <a:r>
              <a:rPr lang="en-US" sz="2500" dirty="0" err="1"/>
              <a:t>possíveis</a:t>
            </a:r>
            <a:r>
              <a:rPr lang="en-US" sz="2500" dirty="0"/>
              <a:t> do </a:t>
            </a:r>
            <a:r>
              <a:rPr lang="en-US" sz="2500" dirty="0" err="1"/>
              <a:t>problema</a:t>
            </a:r>
            <a:r>
              <a:rPr lang="en-US" sz="2500" dirty="0"/>
              <a:t> de </a:t>
            </a:r>
            <a:r>
              <a:rPr lang="en-US" sz="2500" dirty="0" err="1"/>
              <a:t>saúde</a:t>
            </a:r>
            <a:r>
              <a:rPr lang="en-US" sz="2500" dirty="0"/>
              <a:t> </a:t>
            </a:r>
            <a:r>
              <a:rPr lang="en-US" sz="2500" dirty="0" err="1"/>
              <a:t>pública</a:t>
            </a:r>
            <a:r>
              <a:rPr lang="en-US" sz="2500" dirty="0"/>
              <a:t> que </a:t>
            </a:r>
            <a:r>
              <a:rPr lang="en-US" sz="2500" dirty="0" err="1"/>
              <a:t>está</a:t>
            </a:r>
            <a:r>
              <a:rPr lang="en-US" sz="2500" dirty="0"/>
              <a:t> a ser </a:t>
            </a:r>
            <a:r>
              <a:rPr lang="en-US" sz="2500" dirty="0" err="1"/>
              <a:t>analisado</a:t>
            </a:r>
            <a:r>
              <a:rPr lang="en-US" sz="2500" dirty="0"/>
              <a:t> (</a:t>
            </a:r>
            <a:r>
              <a:rPr lang="en-US" sz="2500" dirty="0" err="1"/>
              <a:t>perguntar</a:t>
            </a:r>
            <a:r>
              <a:rPr lang="en-US" sz="2500" dirty="0"/>
              <a:t> "</a:t>
            </a:r>
            <a:r>
              <a:rPr lang="en-US" sz="2500" dirty="0" err="1"/>
              <a:t>por</a:t>
            </a:r>
            <a:r>
              <a:rPr lang="en-US" sz="2500" dirty="0"/>
              <a:t> </a:t>
            </a:r>
            <a:r>
              <a:rPr lang="en-US" sz="2500" dirty="0" err="1"/>
              <a:t>quê</a:t>
            </a:r>
            <a:r>
              <a:rPr lang="en-US" sz="2500" dirty="0"/>
              <a:t>?")</a:t>
            </a:r>
          </a:p>
          <a:p>
            <a:pPr marL="398463" indent="-398463" algn="just">
              <a:buFont typeface="+mj-lt"/>
              <a:buAutoNum type="arabicPeriod"/>
            </a:pPr>
            <a:r>
              <a:rPr lang="en-US" sz="2500" b="1" dirty="0" err="1"/>
              <a:t>Categorizar</a:t>
            </a:r>
            <a:r>
              <a:rPr lang="en-US" sz="2500" b="1" dirty="0"/>
              <a:t> </a:t>
            </a:r>
            <a:r>
              <a:rPr lang="en-US" sz="2500" dirty="0"/>
              <a:t>as </a:t>
            </a:r>
            <a:r>
              <a:rPr lang="en-US" sz="2500" dirty="0" err="1"/>
              <a:t>causas</a:t>
            </a:r>
            <a:r>
              <a:rPr lang="en-US" sz="2500" dirty="0"/>
              <a:t> </a:t>
            </a:r>
            <a:r>
              <a:rPr lang="en-US" sz="2500" dirty="0" err="1"/>
              <a:t>em</a:t>
            </a:r>
            <a:r>
              <a:rPr lang="en-US" sz="2500" dirty="0"/>
              <a:t> </a:t>
            </a:r>
            <a:r>
              <a:rPr lang="en-US" sz="2500" dirty="0" err="1"/>
              <a:t>grandes</a:t>
            </a:r>
            <a:r>
              <a:rPr lang="en-US" sz="2500" dirty="0"/>
              <a:t> </a:t>
            </a:r>
            <a:r>
              <a:rPr lang="en-US" sz="2500" dirty="0" err="1"/>
              <a:t>categorias</a:t>
            </a:r>
            <a:r>
              <a:rPr lang="en-US" sz="2500" dirty="0"/>
              <a:t> </a:t>
            </a:r>
          </a:p>
          <a:p>
            <a:pPr marL="398463" indent="-398463" algn="just">
              <a:buFont typeface="+mj-lt"/>
              <a:buAutoNum type="arabicPeriod"/>
            </a:pPr>
            <a:r>
              <a:rPr lang="en-US" sz="2500" b="1" dirty="0" err="1"/>
              <a:t>Organizar</a:t>
            </a:r>
            <a:r>
              <a:rPr lang="en-US" sz="2500" b="1" dirty="0"/>
              <a:t> </a:t>
            </a:r>
            <a:r>
              <a:rPr lang="en-US" sz="2500" dirty="0"/>
              <a:t>as </a:t>
            </a:r>
            <a:r>
              <a:rPr lang="en-US" sz="2500" dirty="0" err="1"/>
              <a:t>causas</a:t>
            </a:r>
            <a:r>
              <a:rPr lang="en-US" sz="2500" dirty="0"/>
              <a:t> </a:t>
            </a:r>
            <a:r>
              <a:rPr lang="en-US" sz="2500" dirty="0" err="1"/>
              <a:t>contributivas</a:t>
            </a:r>
            <a:r>
              <a:rPr lang="en-US" sz="2500" dirty="0"/>
              <a:t> </a:t>
            </a:r>
            <a:r>
              <a:rPr lang="en-US" sz="2500" dirty="0" err="1"/>
              <a:t>nas</a:t>
            </a:r>
            <a:r>
              <a:rPr lang="en-US" sz="2500" dirty="0"/>
              <a:t> </a:t>
            </a:r>
            <a:r>
              <a:rPr lang="en-US" sz="2500" dirty="0" err="1"/>
              <a:t>seguintes</a:t>
            </a:r>
            <a:r>
              <a:rPr lang="en-US" sz="2500" dirty="0"/>
              <a:t> </a:t>
            </a:r>
            <a:r>
              <a:rPr lang="en-US" sz="2500" dirty="0" err="1"/>
              <a:t>categorias</a:t>
            </a:r>
            <a:endParaRPr lang="en-US" sz="2500" dirty="0"/>
          </a:p>
          <a:p>
            <a:pPr marL="398463" indent="-398463" algn="just">
              <a:buFont typeface="+mj-lt"/>
              <a:buAutoNum type="arabicPeriod"/>
            </a:pPr>
            <a:r>
              <a:rPr lang="en-US" sz="2500" b="1" dirty="0" err="1"/>
              <a:t>Classificar</a:t>
            </a:r>
            <a:r>
              <a:rPr lang="en-US" sz="2500" b="1" dirty="0"/>
              <a:t> </a:t>
            </a:r>
            <a:r>
              <a:rPr lang="en-US" sz="2500" dirty="0"/>
              <a:t>as </a:t>
            </a:r>
            <a:r>
              <a:rPr lang="en-US" sz="2500" dirty="0" err="1"/>
              <a:t>causas</a:t>
            </a:r>
            <a:r>
              <a:rPr lang="en-US" sz="2500" dirty="0"/>
              <a:t> </a:t>
            </a:r>
            <a:r>
              <a:rPr lang="en-US" sz="2500" dirty="0" err="1"/>
              <a:t>como</a:t>
            </a:r>
            <a:r>
              <a:rPr lang="en-US" sz="2500" dirty="0"/>
              <a:t> </a:t>
            </a:r>
            <a:r>
              <a:rPr lang="en-US" sz="2500" dirty="0" err="1"/>
              <a:t>estando</a:t>
            </a:r>
            <a:r>
              <a:rPr lang="en-US" sz="2500" dirty="0"/>
              <a:t> </a:t>
            </a:r>
            <a:r>
              <a:rPr lang="en-US" sz="2500" dirty="0" err="1"/>
              <a:t>totalmente</a:t>
            </a:r>
            <a:r>
              <a:rPr lang="en-US" sz="2500" dirty="0"/>
              <a:t> (T), </a:t>
            </a:r>
            <a:r>
              <a:rPr lang="en-US" sz="2500" dirty="0" err="1"/>
              <a:t>parcialmente</a:t>
            </a:r>
            <a:r>
              <a:rPr lang="en-US" sz="2500" dirty="0"/>
              <a:t> (P) </a:t>
            </a:r>
            <a:r>
              <a:rPr lang="en-US" sz="2500" dirty="0" err="1"/>
              <a:t>ou</a:t>
            </a:r>
            <a:r>
              <a:rPr lang="en-US" sz="2500" dirty="0"/>
              <a:t> </a:t>
            </a:r>
            <a:r>
              <a:rPr lang="en-US" sz="2500" dirty="0" err="1"/>
              <a:t>não</a:t>
            </a:r>
            <a:r>
              <a:rPr lang="en-US" sz="2500" dirty="0"/>
              <a:t> </a:t>
            </a:r>
            <a:r>
              <a:rPr lang="en-US" sz="2500" dirty="0" err="1"/>
              <a:t>está</a:t>
            </a:r>
            <a:r>
              <a:rPr lang="en-US" sz="2500" dirty="0"/>
              <a:t> (N) sob </a:t>
            </a:r>
            <a:r>
              <a:rPr lang="en-US" sz="2500" dirty="0" err="1"/>
              <a:t>controle</a:t>
            </a:r>
            <a:endParaRPr lang="en-US" sz="2500" dirty="0"/>
          </a:p>
          <a:p>
            <a:pPr marL="398463" indent="-398463" algn="just">
              <a:buFont typeface="+mj-lt"/>
              <a:buAutoNum type="arabicPeriod"/>
            </a:pPr>
            <a:r>
              <a:rPr lang="en-US" sz="2500" b="1" dirty="0" err="1"/>
              <a:t>Determinar</a:t>
            </a:r>
            <a:r>
              <a:rPr lang="en-US" sz="2500" b="1" dirty="0"/>
              <a:t> </a:t>
            </a:r>
            <a:r>
              <a:rPr lang="en-US" sz="2500" dirty="0"/>
              <a:t>quais </a:t>
            </a:r>
            <a:r>
              <a:rPr lang="en-US" sz="2500" dirty="0" err="1"/>
              <a:t>causas</a:t>
            </a:r>
            <a:r>
              <a:rPr lang="en-US" sz="2500" dirty="0"/>
              <a:t> </a:t>
            </a:r>
            <a:r>
              <a:rPr lang="en-US" sz="2500" dirty="0" err="1"/>
              <a:t>fazem</a:t>
            </a:r>
            <a:r>
              <a:rPr lang="en-US" sz="2500" dirty="0"/>
              <a:t> </a:t>
            </a:r>
            <a:r>
              <a:rPr lang="en-US" sz="2500" dirty="0" err="1"/>
              <a:t>mais</a:t>
            </a:r>
            <a:r>
              <a:rPr lang="en-US" sz="2500" dirty="0"/>
              <a:t> </a:t>
            </a:r>
            <a:r>
              <a:rPr lang="en-US" sz="2500" dirty="0" err="1"/>
              <a:t>sentido</a:t>
            </a:r>
            <a:r>
              <a:rPr lang="en-US" sz="2500" dirty="0"/>
              <a:t> para </a:t>
            </a:r>
            <a:r>
              <a:rPr lang="en-US" sz="2500" dirty="0" err="1"/>
              <a:t>uma</a:t>
            </a:r>
            <a:r>
              <a:rPr lang="en-US" sz="2500" dirty="0"/>
              <a:t> </a:t>
            </a:r>
            <a:r>
              <a:rPr lang="en-US" sz="2500" dirty="0" err="1"/>
              <a:t>intervenção</a:t>
            </a:r>
            <a:endParaRPr lang="en-US" sz="2500" dirty="0"/>
          </a:p>
          <a:p>
            <a:pPr marL="398463" indent="-398463" algn="just">
              <a:buFont typeface="+mj-lt"/>
              <a:buAutoNum type="arabicPeriod"/>
            </a:pPr>
            <a:r>
              <a:rPr lang="en-US" sz="2500" b="1" dirty="0" err="1"/>
              <a:t>Planejar</a:t>
            </a:r>
            <a:r>
              <a:rPr lang="en-US" sz="2500" b="1" dirty="0"/>
              <a:t> </a:t>
            </a:r>
            <a:r>
              <a:rPr lang="en-US" sz="2500" dirty="0"/>
              <a:t>a </a:t>
            </a:r>
            <a:r>
              <a:rPr lang="en-US" sz="2500" dirty="0" err="1"/>
              <a:t>melhoria</a:t>
            </a:r>
            <a:r>
              <a:rPr lang="en-US" sz="2500" dirty="0"/>
              <a:t> com base </a:t>
            </a:r>
            <a:r>
              <a:rPr lang="en-US" sz="2500" dirty="0" err="1"/>
              <a:t>em</a:t>
            </a:r>
            <a:r>
              <a:rPr lang="en-US" sz="2500" dirty="0"/>
              <a:t> dados e no </a:t>
            </a:r>
            <a:r>
              <a:rPr lang="en-US" sz="2500" dirty="0" err="1"/>
              <a:t>pensamento</a:t>
            </a:r>
            <a:r>
              <a:rPr lang="en-US" sz="2500" dirty="0"/>
              <a:t> </a:t>
            </a:r>
            <a:r>
              <a:rPr lang="en-US" sz="2500" dirty="0" err="1"/>
              <a:t>estratégico</a:t>
            </a:r>
            <a:r>
              <a:rPr lang="en-US" sz="2500" dirty="0"/>
              <a:t> (</a:t>
            </a:r>
            <a:r>
              <a:rPr lang="en-US" sz="2500" dirty="0" err="1"/>
              <a:t>por</a:t>
            </a:r>
            <a:r>
              <a:rPr lang="en-US" sz="2500" dirty="0"/>
              <a:t> </a:t>
            </a:r>
            <a:r>
              <a:rPr lang="en-US" sz="2500" dirty="0" err="1"/>
              <a:t>outras</a:t>
            </a:r>
            <a:r>
              <a:rPr lang="en-US" sz="2500" dirty="0"/>
              <a:t> </a:t>
            </a:r>
            <a:r>
              <a:rPr lang="en-US" sz="2500" dirty="0" err="1"/>
              <a:t>palavras</a:t>
            </a:r>
            <a:r>
              <a:rPr lang="en-US" sz="2500" dirty="0"/>
              <a:t>, </a:t>
            </a:r>
            <a:r>
              <a:rPr lang="en-US" sz="2500" dirty="0" err="1"/>
              <a:t>utilizar</a:t>
            </a:r>
            <a:r>
              <a:rPr lang="en-US" sz="2500" dirty="0"/>
              <a:t> a </a:t>
            </a:r>
            <a:r>
              <a:rPr lang="en-US" sz="2500" dirty="0" err="1"/>
              <a:t>tomada</a:t>
            </a:r>
            <a:r>
              <a:rPr lang="en-US" sz="2500" dirty="0"/>
              <a:t> de </a:t>
            </a:r>
            <a:r>
              <a:rPr lang="en-US" sz="2500" dirty="0" err="1"/>
              <a:t>decisões</a:t>
            </a:r>
            <a:r>
              <a:rPr lang="en-US" sz="2500" dirty="0"/>
              <a:t> </a:t>
            </a:r>
            <a:r>
              <a:rPr lang="en-US" sz="2500" dirty="0" err="1"/>
              <a:t>baseada</a:t>
            </a:r>
            <a:r>
              <a:rPr lang="en-US" sz="2500" dirty="0"/>
              <a:t> </a:t>
            </a:r>
            <a:r>
              <a:rPr lang="en-US" sz="2500" dirty="0" err="1"/>
              <a:t>em</a:t>
            </a:r>
            <a:r>
              <a:rPr lang="en-US" sz="2500" dirty="0"/>
              <a:t> dados)</a:t>
            </a:r>
          </a:p>
        </p:txBody>
      </p:sp>
      <p:sp>
        <p:nvSpPr>
          <p:cNvPr id="9" name="Title 2">
            <a:extLst>
              <a:ext uri="{FF2B5EF4-FFF2-40B4-BE49-F238E27FC236}">
                <a16:creationId xmlns:a16="http://schemas.microsoft.com/office/drawing/2014/main" id="{8FD756B0-D5AE-3565-D7A8-AE7AED5FA054}"/>
              </a:ext>
            </a:extLst>
          </p:cNvPr>
          <p:cNvSpPr>
            <a:spLocks noGrp="1"/>
          </p:cNvSpPr>
          <p:nvPr>
            <p:ph type="title"/>
          </p:nvPr>
        </p:nvSpPr>
        <p:spPr/>
        <p:txBody>
          <a:bodyPr/>
          <a:lstStyle/>
          <a:p>
            <a:r>
              <a:rPr lang="en-US" dirty="0"/>
              <a:t>Etapas da análise do </a:t>
            </a:r>
            <a:r>
              <a:rPr lang="en-US" dirty="0" err="1"/>
              <a:t>problema</a:t>
            </a:r>
            <a:r>
              <a:rPr lang="en-US" dirty="0"/>
              <a:t> </a:t>
            </a:r>
            <a:r>
              <a:rPr lang="en-US" dirty="0" err="1"/>
              <a:t>revisão</a:t>
            </a:r>
            <a:endParaRPr lang="en-US" dirty="0"/>
          </a:p>
        </p:txBody>
      </p:sp>
    </p:spTree>
    <p:extLst>
      <p:ext uri="{BB962C8B-B14F-4D97-AF65-F5344CB8AC3E}">
        <p14:creationId xmlns:p14="http://schemas.microsoft.com/office/powerpoint/2010/main" val="3925328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C5EE255B-2438-47C6-5414-96CD55C4C418}"/>
              </a:ext>
            </a:extLst>
          </p:cNvPr>
          <p:cNvSpPr>
            <a:spLocks noGrp="1"/>
          </p:cNvSpPr>
          <p:nvPr>
            <p:ph sz="half" idx="2"/>
          </p:nvPr>
        </p:nvSpPr>
        <p:spPr/>
        <p:txBody>
          <a:bodyPr/>
          <a:lstStyle/>
          <a:p>
            <a:r>
              <a:rPr lang="en-US" sz="2400" dirty="0"/>
              <a:t>Analisar metodicamente os problemas de saúde pública para </a:t>
            </a:r>
            <a:r>
              <a:rPr lang="en-US" sz="2400" dirty="0" err="1"/>
              <a:t>identificar</a:t>
            </a:r>
            <a:r>
              <a:rPr lang="en-US" sz="2400" dirty="0"/>
              <a:t> </a:t>
            </a:r>
            <a:br>
              <a:rPr lang="en-US" sz="2400" dirty="0"/>
            </a:br>
            <a:r>
              <a:rPr lang="en-US" sz="2400" dirty="0"/>
              <a:t>as causas</a:t>
            </a:r>
          </a:p>
          <a:p>
            <a:r>
              <a:rPr lang="en-US" sz="2400" dirty="0"/>
              <a:t>Pode ser aplicada uma </a:t>
            </a:r>
            <a:r>
              <a:rPr lang="en-US" sz="2400" dirty="0" err="1"/>
              <a:t>abordagem</a:t>
            </a:r>
            <a:r>
              <a:rPr lang="en-US" sz="2400" dirty="0"/>
              <a:t> </a:t>
            </a:r>
            <a:r>
              <a:rPr lang="en-US" sz="2400" dirty="0" err="1"/>
              <a:t>multissetorial</a:t>
            </a:r>
            <a:endParaRPr lang="en-US" sz="2400" dirty="0"/>
          </a:p>
          <a:p>
            <a:r>
              <a:rPr lang="en-US" sz="2400" dirty="0"/>
              <a:t>Estas causas podem ser organizadas num diagrama de causa-efeito chamado "espinha de peixe"</a:t>
            </a:r>
          </a:p>
          <a:p>
            <a:r>
              <a:rPr lang="en-US" sz="2400" dirty="0"/>
              <a:t>As causas devem ser classificadas como aquelas sobre as quais se tem um </a:t>
            </a:r>
            <a:r>
              <a:rPr lang="en-US" sz="2400" dirty="0" err="1"/>
              <a:t>controle</a:t>
            </a:r>
            <a:r>
              <a:rPr lang="en-US" sz="2400" dirty="0"/>
              <a:t> total, parcial ou nulo</a:t>
            </a:r>
          </a:p>
          <a:p>
            <a:r>
              <a:rPr lang="en-US" sz="2400" dirty="0"/>
              <a:t>As causas principais são aquelas sobre as quais se tem um </a:t>
            </a:r>
            <a:r>
              <a:rPr lang="en-US" sz="2400" dirty="0" err="1"/>
              <a:t>controle</a:t>
            </a:r>
            <a:r>
              <a:rPr lang="en-US" sz="2400" dirty="0"/>
              <a:t> total ou parcial e que são viáveis de resolver</a:t>
            </a:r>
          </a:p>
          <a:p>
            <a:r>
              <a:rPr lang="en-US" sz="2400" dirty="0"/>
              <a:t>Podem ser </a:t>
            </a:r>
            <a:r>
              <a:rPr lang="en-US" sz="2400" dirty="0" err="1"/>
              <a:t>planejadas</a:t>
            </a:r>
            <a:r>
              <a:rPr lang="en-US" sz="2400" dirty="0"/>
              <a:t> intervenções estratégicas para abordar as principais causas</a:t>
            </a:r>
          </a:p>
          <a:p>
            <a:pPr marL="0" indent="0">
              <a:buNone/>
            </a:pPr>
            <a:endParaRPr lang="en-US" sz="2400" dirty="0"/>
          </a:p>
        </p:txBody>
      </p:sp>
      <p:sp>
        <p:nvSpPr>
          <p:cNvPr id="2" name="Title 1">
            <a:extLst>
              <a:ext uri="{FF2B5EF4-FFF2-40B4-BE49-F238E27FC236}">
                <a16:creationId xmlns:a16="http://schemas.microsoft.com/office/drawing/2014/main" id="{DEE60B49-3331-4367-8685-70FB6A3B7A85}"/>
              </a:ext>
            </a:extLst>
          </p:cNvPr>
          <p:cNvSpPr>
            <a:spLocks noGrp="1"/>
          </p:cNvSpPr>
          <p:nvPr>
            <p:ph type="title"/>
          </p:nvPr>
        </p:nvSpPr>
        <p:spPr/>
        <p:txBody>
          <a:bodyPr/>
          <a:lstStyle/>
          <a:p>
            <a:r>
              <a:rPr lang="en-US" dirty="0"/>
              <a:t>Resumo</a:t>
            </a:r>
          </a:p>
        </p:txBody>
      </p:sp>
    </p:spTree>
    <p:extLst>
      <p:ext uri="{BB962C8B-B14F-4D97-AF65-F5344CB8AC3E}">
        <p14:creationId xmlns:p14="http://schemas.microsoft.com/office/powerpoint/2010/main" val="16825690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8ECAC75-9380-FB3A-2E0B-23235C7E20E7}"/>
              </a:ext>
            </a:extLst>
          </p:cNvPr>
          <p:cNvSpPr>
            <a:spLocks noGrp="1"/>
          </p:cNvSpPr>
          <p:nvPr>
            <p:ph sz="half" idx="2"/>
          </p:nvPr>
        </p:nvSpPr>
        <p:spPr/>
        <p:txBody>
          <a:bodyPr/>
          <a:lstStyle/>
          <a:p>
            <a:r>
              <a:rPr lang="en-US" dirty="0" err="1"/>
              <a:t>Analisar</a:t>
            </a:r>
            <a:r>
              <a:rPr lang="en-US" dirty="0"/>
              <a:t> </a:t>
            </a:r>
            <a:r>
              <a:rPr lang="en-US" dirty="0" err="1"/>
              <a:t>sistematicamente</a:t>
            </a:r>
            <a:r>
              <a:rPr lang="en-US" dirty="0"/>
              <a:t> um </a:t>
            </a:r>
            <a:r>
              <a:rPr lang="en-US" dirty="0" err="1"/>
              <a:t>problema</a:t>
            </a:r>
            <a:r>
              <a:rPr lang="en-US" dirty="0"/>
              <a:t> de </a:t>
            </a:r>
            <a:r>
              <a:rPr lang="en-US" dirty="0" err="1"/>
              <a:t>saúde</a:t>
            </a:r>
            <a:r>
              <a:rPr lang="en-US" dirty="0"/>
              <a:t> </a:t>
            </a:r>
            <a:r>
              <a:rPr lang="en-US" dirty="0" err="1"/>
              <a:t>pública</a:t>
            </a:r>
            <a:endParaRPr lang="en-US" dirty="0"/>
          </a:p>
          <a:p>
            <a:r>
              <a:rPr lang="en-US" dirty="0" err="1"/>
              <a:t>Identificar</a:t>
            </a:r>
            <a:r>
              <a:rPr lang="en-US" dirty="0"/>
              <a:t> e </a:t>
            </a:r>
            <a:r>
              <a:rPr lang="en-US" dirty="0" err="1"/>
              <a:t>organizar</a:t>
            </a:r>
            <a:r>
              <a:rPr lang="en-US" dirty="0"/>
              <a:t> as </a:t>
            </a:r>
            <a:r>
              <a:rPr lang="en-US" dirty="0" err="1"/>
              <a:t>causas</a:t>
            </a:r>
            <a:r>
              <a:rPr lang="en-US" dirty="0"/>
              <a:t> de um </a:t>
            </a:r>
            <a:r>
              <a:rPr lang="en-US" dirty="0" err="1"/>
              <a:t>problema</a:t>
            </a:r>
            <a:r>
              <a:rPr lang="en-US" dirty="0"/>
              <a:t> </a:t>
            </a:r>
            <a:r>
              <a:rPr lang="en-US" dirty="0" err="1"/>
              <a:t>através</a:t>
            </a:r>
            <a:r>
              <a:rPr lang="en-US" dirty="0"/>
              <a:t> de um </a:t>
            </a:r>
            <a:r>
              <a:rPr lang="en-US" dirty="0" err="1"/>
              <a:t>diagrama</a:t>
            </a:r>
            <a:r>
              <a:rPr lang="en-US" dirty="0"/>
              <a:t> de causa e </a:t>
            </a:r>
            <a:r>
              <a:rPr lang="en-US" dirty="0" err="1"/>
              <a:t>efeito</a:t>
            </a:r>
            <a:endParaRPr lang="en-US" dirty="0"/>
          </a:p>
          <a:p>
            <a:r>
              <a:rPr lang="en-US" dirty="0" err="1"/>
              <a:t>Distinguir</a:t>
            </a:r>
            <a:r>
              <a:rPr lang="en-US" dirty="0"/>
              <a:t> as </a:t>
            </a:r>
            <a:r>
              <a:rPr lang="en-US" dirty="0" err="1"/>
              <a:t>causas</a:t>
            </a:r>
            <a:r>
              <a:rPr lang="en-US" dirty="0"/>
              <a:t> entre </a:t>
            </a:r>
            <a:r>
              <a:rPr lang="en-US" dirty="0" err="1"/>
              <a:t>aquelas</a:t>
            </a:r>
            <a:r>
              <a:rPr lang="en-US" dirty="0"/>
              <a:t> </a:t>
            </a:r>
            <a:r>
              <a:rPr lang="en-US" dirty="0" err="1"/>
              <a:t>sobre</a:t>
            </a:r>
            <a:r>
              <a:rPr lang="en-US" dirty="0"/>
              <a:t> as quais se </a:t>
            </a:r>
            <a:r>
              <a:rPr lang="en-US" dirty="0" err="1"/>
              <a:t>tem</a:t>
            </a:r>
            <a:r>
              <a:rPr lang="en-US" dirty="0"/>
              <a:t> e </a:t>
            </a:r>
            <a:r>
              <a:rPr lang="en-US" dirty="0" err="1"/>
              <a:t>não</a:t>
            </a:r>
            <a:r>
              <a:rPr lang="en-US" dirty="0"/>
              <a:t> se </a:t>
            </a:r>
            <a:r>
              <a:rPr lang="en-US" dirty="0" err="1"/>
              <a:t>tem</a:t>
            </a:r>
            <a:r>
              <a:rPr lang="en-US" dirty="0"/>
              <a:t> </a:t>
            </a:r>
            <a:r>
              <a:rPr lang="en-US" dirty="0" err="1"/>
              <a:t>controle</a:t>
            </a:r>
            <a:endParaRPr lang="en-US" dirty="0"/>
          </a:p>
          <a:p>
            <a:r>
              <a:rPr lang="en-US" dirty="0" err="1"/>
              <a:t>Desenvolver</a:t>
            </a:r>
            <a:r>
              <a:rPr lang="en-US" dirty="0"/>
              <a:t> um plano de </a:t>
            </a:r>
            <a:r>
              <a:rPr lang="en-US" dirty="0" err="1"/>
              <a:t>melhoria</a:t>
            </a:r>
            <a:r>
              <a:rPr lang="en-US" dirty="0"/>
              <a:t> para </a:t>
            </a:r>
            <a:r>
              <a:rPr lang="en-US" dirty="0" err="1"/>
              <a:t>uma</a:t>
            </a:r>
            <a:r>
              <a:rPr lang="en-US" dirty="0"/>
              <a:t> </a:t>
            </a:r>
            <a:br>
              <a:rPr lang="en-US" dirty="0"/>
            </a:br>
            <a:r>
              <a:rPr lang="en-US" dirty="0"/>
              <a:t>causa-</a:t>
            </a:r>
            <a:r>
              <a:rPr lang="en-US" dirty="0" err="1"/>
              <a:t>chave</a:t>
            </a:r>
            <a:r>
              <a:rPr lang="en-US" dirty="0"/>
              <a:t> </a:t>
            </a:r>
            <a:r>
              <a:rPr lang="en-US" dirty="0" err="1"/>
              <a:t>adequada</a:t>
            </a:r>
            <a:endParaRPr lang="en-US" dirty="0"/>
          </a:p>
          <a:p>
            <a:pPr marL="0" indent="0">
              <a:buNone/>
            </a:pPr>
            <a:endParaRPr lang="en-US" dirty="0"/>
          </a:p>
        </p:txBody>
      </p:sp>
      <p:sp>
        <p:nvSpPr>
          <p:cNvPr id="7" name="Title 1">
            <a:extLst>
              <a:ext uri="{FF2B5EF4-FFF2-40B4-BE49-F238E27FC236}">
                <a16:creationId xmlns:a16="http://schemas.microsoft.com/office/drawing/2014/main" id="{4D7E1FAC-C4B9-D152-5D5D-C3CD21413DFC}"/>
              </a:ext>
            </a:extLst>
          </p:cNvPr>
          <p:cNvSpPr>
            <a:spLocks noGrp="1"/>
          </p:cNvSpPr>
          <p:nvPr>
            <p:ph type="title"/>
          </p:nvPr>
        </p:nvSpPr>
        <p:spPr/>
        <p:txBody>
          <a:bodyPr/>
          <a:lstStyle/>
          <a:p>
            <a:r>
              <a:rPr lang="en-US" dirty="0"/>
              <a:t>Revisão dos </a:t>
            </a:r>
            <a:r>
              <a:rPr lang="en-US" dirty="0" err="1"/>
              <a:t>objetivos</a:t>
            </a:r>
            <a:endParaRPr lang="en-US" dirty="0"/>
          </a:p>
        </p:txBody>
      </p:sp>
    </p:spTree>
    <p:extLst>
      <p:ext uri="{BB962C8B-B14F-4D97-AF65-F5344CB8AC3E}">
        <p14:creationId xmlns:p14="http://schemas.microsoft.com/office/powerpoint/2010/main" val="33294982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A83166-424A-445A-82D5-3B303386CCCD}"/>
              </a:ext>
            </a:extLst>
          </p:cNvPr>
          <p:cNvSpPr>
            <a:spLocks noGrp="1"/>
          </p:cNvSpPr>
          <p:nvPr>
            <p:ph type="title"/>
          </p:nvPr>
        </p:nvSpPr>
        <p:spPr/>
        <p:txBody>
          <a:bodyPr/>
          <a:lstStyle/>
          <a:p>
            <a:r>
              <a:rPr lang="en-US" dirty="0"/>
              <a:t>Utilização das constatações da auditoria da qualidade dos dados</a:t>
            </a:r>
          </a:p>
        </p:txBody>
      </p:sp>
      <p:sp>
        <p:nvSpPr>
          <p:cNvPr id="16" name="Text Placeholder 5"/>
          <p:cNvSpPr>
            <a:spLocks noGrp="1"/>
          </p:cNvSpPr>
          <p:nvPr>
            <p:ph sz="half" idx="2"/>
          </p:nvPr>
        </p:nvSpPr>
        <p:spPr>
          <a:xfrm>
            <a:off x="838200" y="1478857"/>
            <a:ext cx="5334000" cy="4639309"/>
          </a:xfrm>
        </p:spPr>
        <p:txBody>
          <a:bodyPr/>
          <a:lstStyle/>
          <a:p>
            <a:r>
              <a:rPr lang="en-US" dirty="0">
                <a:latin typeface="Arial" panose="020B0604020202020204" pitchFamily="34" charset="0"/>
                <a:cs typeface="Arial" panose="020B0604020202020204" pitchFamily="34" charset="0"/>
              </a:rPr>
              <a:t>Identificámos áreas problemáticas na vigilância e na comunicação...</a:t>
            </a:r>
          </a:p>
          <a:p>
            <a:r>
              <a:rPr lang="en-US" dirty="0">
                <a:latin typeface="Arial" panose="020B0604020202020204" pitchFamily="34" charset="0"/>
                <a:cs typeface="Arial" panose="020B0604020202020204" pitchFamily="34" charset="0"/>
              </a:rPr>
              <a:t>Mas já </a:t>
            </a:r>
            <a:r>
              <a:rPr lang="en-US" dirty="0" err="1">
                <a:latin typeface="Arial" panose="020B0604020202020204" pitchFamily="34" charset="0"/>
                <a:cs typeface="Arial" panose="020B0604020202020204" pitchFamily="34" charset="0"/>
              </a:rPr>
              <a:t>pensou</a:t>
            </a:r>
            <a:r>
              <a:rPr lang="en-US" dirty="0">
                <a:latin typeface="Arial" panose="020B0604020202020204" pitchFamily="34" charset="0"/>
                <a:cs typeface="Arial" panose="020B0604020202020204" pitchFamily="34" charset="0"/>
              </a:rPr>
              <a:t> </a:t>
            </a:r>
            <a:r>
              <a:rPr lang="en-US" i="1" dirty="0" err="1">
                <a:latin typeface="Arial" panose="020B0604020202020204" pitchFamily="34" charset="0"/>
                <a:cs typeface="Arial" panose="020B0604020202020204" pitchFamily="34" charset="0"/>
              </a:rPr>
              <a:t>por</a:t>
            </a:r>
            <a:r>
              <a:rPr lang="en-US" i="1" dirty="0">
                <a:latin typeface="Arial" panose="020B0604020202020204" pitchFamily="34" charset="0"/>
                <a:cs typeface="Arial" panose="020B0604020202020204" pitchFamily="34" charset="0"/>
              </a:rPr>
              <a:t> </a:t>
            </a:r>
            <a:r>
              <a:rPr lang="en-US" i="1" dirty="0" err="1">
                <a:latin typeface="Arial" panose="020B0604020202020204" pitchFamily="34" charset="0"/>
                <a:cs typeface="Arial" panose="020B0604020202020204" pitchFamily="34" charset="0"/>
              </a:rPr>
              <a:t>quê</a:t>
            </a:r>
            <a:r>
              <a:rPr lang="en-US" i="1"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estes</a:t>
            </a:r>
            <a:r>
              <a:rPr lang="en-US" dirty="0">
                <a:latin typeface="Arial" panose="020B0604020202020204" pitchFamily="34" charset="0"/>
                <a:cs typeface="Arial" panose="020B0604020202020204" pitchFamily="34" charset="0"/>
              </a:rPr>
              <a:t> problemas ocorrem?</a:t>
            </a:r>
          </a:p>
          <a:p>
            <a:pPr marL="0" indent="0">
              <a:buNone/>
              <a:tabLst>
                <a:tab pos="282575" algn="l"/>
              </a:tabLst>
            </a:pPr>
            <a:r>
              <a:rPr lang="en-US" dirty="0">
                <a:latin typeface="Arial" panose="020B0604020202020204" pitchFamily="34" charset="0"/>
                <a:cs typeface="Arial" panose="020B0604020202020204" pitchFamily="34" charset="0"/>
              </a:rPr>
              <a:t>	(e </a:t>
            </a:r>
            <a:r>
              <a:rPr lang="en-US" dirty="0" err="1">
                <a:latin typeface="Arial" panose="020B0604020202020204" pitchFamily="34" charset="0"/>
                <a:cs typeface="Arial" panose="020B0604020202020204" pitchFamily="34" charset="0"/>
              </a:rPr>
              <a:t>porquê</a:t>
            </a:r>
            <a:r>
              <a:rPr lang="en-US" dirty="0">
                <a:latin typeface="Arial" panose="020B0604020202020204" pitchFamily="34" charset="0"/>
                <a:cs typeface="Arial" panose="020B0604020202020204" pitchFamily="34" charset="0"/>
              </a:rPr>
              <a:t>, e porquê...)</a:t>
            </a:r>
          </a:p>
        </p:txBody>
      </p:sp>
      <p:pic>
        <p:nvPicPr>
          <p:cNvPr id="1026" name="Picture 2">
            <a:extLst>
              <a:ext uri="{FF2B5EF4-FFF2-40B4-BE49-F238E27FC236}">
                <a16:creationId xmlns:a16="http://schemas.microsoft.com/office/drawing/2014/main" id="{5E96C092-6182-B1BC-0A40-3385913A3F5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6340"/>
          <a:stretch/>
        </p:blipFill>
        <p:spPr bwMode="auto">
          <a:xfrm>
            <a:off x="6781800" y="2514600"/>
            <a:ext cx="4876800" cy="374332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17753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0CA5E50-BADF-67C1-3A18-5515CE413ADB}"/>
              </a:ext>
            </a:extLst>
          </p:cNvPr>
          <p:cNvSpPr>
            <a:spLocks noGrp="1"/>
          </p:cNvSpPr>
          <p:nvPr>
            <p:ph sz="half" idx="2"/>
          </p:nvPr>
        </p:nvSpPr>
        <p:spPr>
          <a:xfrm>
            <a:off x="838200" y="1371601"/>
            <a:ext cx="10515600" cy="4746566"/>
          </a:xfrm>
          <a:prstGeom prst="rect">
            <a:avLst/>
          </a:prstGeom>
        </p:spPr>
        <p:txBody>
          <a:bodyPr/>
          <a:lstStyle/>
          <a:p>
            <a:pPr marL="0" indent="0">
              <a:buNone/>
            </a:pPr>
            <a:r>
              <a:rPr lang="en-US" sz="2400" b="1" dirty="0">
                <a:latin typeface="Arial" panose="020B0604020202020204" pitchFamily="34" charset="0"/>
                <a:cs typeface="Arial" panose="020B0604020202020204" pitchFamily="34" charset="0"/>
              </a:rPr>
              <a:t>Cenário: </a:t>
            </a:r>
            <a:r>
              <a:rPr lang="en-US" sz="2400" dirty="0">
                <a:latin typeface="Arial" panose="020B0604020202020204" pitchFamily="34" charset="0"/>
                <a:cs typeface="Arial" panose="020B0604020202020204" pitchFamily="34" charset="0"/>
              </a:rPr>
              <a:t>Os planos de almoço de Esther e Josephine</a:t>
            </a:r>
            <a:endParaRPr lang="en-US" sz="2400" dirty="0"/>
          </a:p>
        </p:txBody>
      </p:sp>
      <p:sp>
        <p:nvSpPr>
          <p:cNvPr id="6" name="Title 5">
            <a:extLst>
              <a:ext uri="{FF2B5EF4-FFF2-40B4-BE49-F238E27FC236}">
                <a16:creationId xmlns:a16="http://schemas.microsoft.com/office/drawing/2014/main" id="{2E004BB2-ED5F-425F-B73E-393AA1C09C7E}"/>
              </a:ext>
            </a:extLst>
          </p:cNvPr>
          <p:cNvSpPr>
            <a:spLocks noGrp="1"/>
          </p:cNvSpPr>
          <p:nvPr>
            <p:ph type="title"/>
          </p:nvPr>
        </p:nvSpPr>
        <p:spPr/>
        <p:txBody>
          <a:bodyPr/>
          <a:lstStyle/>
          <a:p>
            <a:r>
              <a:rPr lang="en-US" dirty="0"/>
              <a:t>O método "Mas </a:t>
            </a:r>
            <a:r>
              <a:rPr lang="en-US" dirty="0" err="1"/>
              <a:t>por</a:t>
            </a:r>
            <a:r>
              <a:rPr lang="en-US" dirty="0"/>
              <a:t> </a:t>
            </a:r>
            <a:r>
              <a:rPr lang="en-US" dirty="0" err="1"/>
              <a:t>quê</a:t>
            </a:r>
            <a:r>
              <a:rPr lang="en-US" dirty="0"/>
              <a:t>? (1/2)</a:t>
            </a:r>
            <a:endParaRPr lang="en-US" sz="2800" dirty="0"/>
          </a:p>
        </p:txBody>
      </p:sp>
      <p:pic>
        <p:nvPicPr>
          <p:cNvPr id="7" name="Picture 21">
            <a:extLst>
              <a:ext uri="{FF2B5EF4-FFF2-40B4-BE49-F238E27FC236}">
                <a16:creationId xmlns:a16="http://schemas.microsoft.com/office/drawing/2014/main" id="{ADF4A62B-31B0-4BE2-A632-01A4EA3BD3EA}"/>
              </a:ext>
            </a:extLst>
          </p:cNvPr>
          <p:cNvPicPr>
            <a:picLocks noChangeAspect="1"/>
          </p:cNvPicPr>
          <p:nvPr/>
        </p:nvPicPr>
        <p:blipFill>
          <a:blip r:embed="rId3">
            <a:extLst>
              <a:ext uri="{28A0092B-C50C-407E-A947-70E740481C1C}">
                <a14:useLocalDpi xmlns:a14="http://schemas.microsoft.com/office/drawing/2010/main" val="0"/>
              </a:ext>
            </a:extLst>
          </a:blip>
          <a:srcRect r="65991" b="54253"/>
          <a:stretch>
            <a:fillRect/>
          </a:stretch>
        </p:blipFill>
        <p:spPr bwMode="auto">
          <a:xfrm>
            <a:off x="1377233" y="3124200"/>
            <a:ext cx="1330325"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2">
            <a:extLst>
              <a:ext uri="{FF2B5EF4-FFF2-40B4-BE49-F238E27FC236}">
                <a16:creationId xmlns:a16="http://schemas.microsoft.com/office/drawing/2014/main" id="{5909F022-A743-42B5-A0BC-320172700EEA}"/>
              </a:ext>
            </a:extLst>
          </p:cNvPr>
          <p:cNvPicPr>
            <a:picLocks noChangeAspect="1"/>
          </p:cNvPicPr>
          <p:nvPr/>
        </p:nvPicPr>
        <p:blipFill>
          <a:blip r:embed="rId4">
            <a:extLst>
              <a:ext uri="{28A0092B-C50C-407E-A947-70E740481C1C}">
                <a14:useLocalDpi xmlns:a14="http://schemas.microsoft.com/office/drawing/2010/main" val="0"/>
              </a:ext>
            </a:extLst>
          </a:blip>
          <a:srcRect r="60539" b="54253"/>
          <a:stretch>
            <a:fillRect/>
          </a:stretch>
        </p:blipFill>
        <p:spPr bwMode="auto">
          <a:xfrm>
            <a:off x="9393237" y="2800290"/>
            <a:ext cx="1579563"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ular Callout 6">
            <a:extLst>
              <a:ext uri="{FF2B5EF4-FFF2-40B4-BE49-F238E27FC236}">
                <a16:creationId xmlns:a16="http://schemas.microsoft.com/office/drawing/2014/main" id="{CD684223-175B-462C-8ECD-12B18DC0961B}"/>
              </a:ext>
            </a:extLst>
          </p:cNvPr>
          <p:cNvSpPr/>
          <p:nvPr/>
        </p:nvSpPr>
        <p:spPr bwMode="auto">
          <a:xfrm>
            <a:off x="1661160" y="1849550"/>
            <a:ext cx="3687381" cy="590931"/>
          </a:xfrm>
          <a:prstGeom prst="wedgeRectCallout">
            <a:avLst>
              <a:gd name="adj1" fmla="val -23010"/>
              <a:gd name="adj2" fmla="val 196690"/>
            </a:avLst>
          </a:prstGeom>
          <a:solidFill>
            <a:schemeClr val="bg1"/>
          </a:solidFill>
          <a:ln w="9525" cap="flat" cmpd="sng" algn="ctr">
            <a:solidFill>
              <a:schemeClr val="tx1"/>
            </a:solidFill>
            <a:prstDash val="solid"/>
            <a:round/>
            <a:headEnd type="none" w="med" len="med"/>
            <a:tailEnd type="none" w="med" len="med"/>
          </a:ln>
          <a:effectLst/>
        </p:spPr>
        <p:txBody>
          <a:bodyPr wrap="square">
            <a:spAutoFit/>
          </a:bodyPr>
          <a:lstStyle/>
          <a:p>
            <a:pPr algn="ctr">
              <a:lnSpc>
                <a:spcPct val="90000"/>
              </a:lnSpc>
              <a:defRPr/>
            </a:pPr>
            <a:r>
              <a:rPr lang="en-US" dirty="0">
                <a:cs typeface="Calibri" panose="020F0502020204030204" pitchFamily="34" charset="0"/>
              </a:rPr>
              <a:t>Josephine, podemos almoçar mais cedo outra vez? Tenho fome!</a:t>
            </a:r>
          </a:p>
        </p:txBody>
      </p:sp>
      <p:sp>
        <p:nvSpPr>
          <p:cNvPr id="13" name="Rectangular Callout 7">
            <a:extLst>
              <a:ext uri="{FF2B5EF4-FFF2-40B4-BE49-F238E27FC236}">
                <a16:creationId xmlns:a16="http://schemas.microsoft.com/office/drawing/2014/main" id="{11CBAE2F-13EE-4358-8F48-9A327C71A490}"/>
              </a:ext>
            </a:extLst>
          </p:cNvPr>
          <p:cNvSpPr/>
          <p:nvPr/>
        </p:nvSpPr>
        <p:spPr bwMode="auto">
          <a:xfrm>
            <a:off x="7162800" y="1866732"/>
            <a:ext cx="3505200" cy="840230"/>
          </a:xfrm>
          <a:prstGeom prst="wedgeRectCallout">
            <a:avLst>
              <a:gd name="adj1" fmla="val -348"/>
              <a:gd name="adj2" fmla="val 124044"/>
            </a:avLst>
          </a:prstGeom>
          <a:solidFill>
            <a:schemeClr val="bg1"/>
          </a:solidFill>
          <a:ln w="9525" cap="flat" cmpd="sng" algn="ctr">
            <a:solidFill>
              <a:schemeClr val="tx1"/>
            </a:solidFill>
            <a:prstDash val="solid"/>
            <a:round/>
            <a:headEnd type="none" w="med" len="med"/>
            <a:tailEnd type="none" w="med" len="med"/>
          </a:ln>
          <a:effectLst/>
        </p:spPr>
        <p:txBody>
          <a:bodyPr wrap="square">
            <a:spAutoFit/>
          </a:bodyPr>
          <a:lstStyle/>
          <a:p>
            <a:pPr algn="ctr">
              <a:lnSpc>
                <a:spcPct val="90000"/>
              </a:lnSpc>
              <a:defRPr/>
            </a:pPr>
            <a:r>
              <a:rPr lang="en-US" dirty="0">
                <a:cs typeface="Calibri" panose="020F0502020204030204" pitchFamily="34" charset="0"/>
              </a:rPr>
              <a:t>Claro! Mas </a:t>
            </a:r>
            <a:r>
              <a:rPr lang="en-US" b="1" dirty="0" err="1">
                <a:cs typeface="Calibri" panose="020F0502020204030204" pitchFamily="34" charset="0"/>
              </a:rPr>
              <a:t>porque</a:t>
            </a:r>
            <a:r>
              <a:rPr lang="en-US" b="1" dirty="0">
                <a:cs typeface="Calibri" panose="020F0502020204030204" pitchFamily="34" charset="0"/>
              </a:rPr>
              <a:t> </a:t>
            </a:r>
            <a:r>
              <a:rPr lang="en-US" dirty="0" err="1">
                <a:cs typeface="Calibri" panose="020F0502020204030204" pitchFamily="34" charset="0"/>
              </a:rPr>
              <a:t>hoje</a:t>
            </a:r>
            <a:r>
              <a:rPr lang="en-US" dirty="0">
                <a:cs typeface="Calibri" panose="020F0502020204030204" pitchFamily="34" charset="0"/>
              </a:rPr>
              <a:t> tens fome tão cedo, Esther? Ainda só são 10 da manhã.</a:t>
            </a:r>
          </a:p>
        </p:txBody>
      </p:sp>
      <p:sp>
        <p:nvSpPr>
          <p:cNvPr id="14" name="Rectangular Callout 8">
            <a:extLst>
              <a:ext uri="{FF2B5EF4-FFF2-40B4-BE49-F238E27FC236}">
                <a16:creationId xmlns:a16="http://schemas.microsoft.com/office/drawing/2014/main" id="{9988C2BE-0B82-4019-A5FB-AFA66DFD0193}"/>
              </a:ext>
            </a:extLst>
          </p:cNvPr>
          <p:cNvSpPr/>
          <p:nvPr/>
        </p:nvSpPr>
        <p:spPr bwMode="auto">
          <a:xfrm>
            <a:off x="3618465" y="2518996"/>
            <a:ext cx="2669869" cy="646331"/>
          </a:xfrm>
          <a:prstGeom prst="wedgeRectCallout">
            <a:avLst>
              <a:gd name="adj1" fmla="val -67533"/>
              <a:gd name="adj2" fmla="val 111375"/>
            </a:avLst>
          </a:prstGeom>
          <a:solidFill>
            <a:schemeClr val="bg1"/>
          </a:solidFill>
          <a:ln w="9525" cap="flat" cmpd="sng" algn="ctr">
            <a:solidFill>
              <a:schemeClr val="tx1"/>
            </a:solidFill>
            <a:prstDash val="solid"/>
            <a:round/>
            <a:headEnd type="none" w="med" len="med"/>
            <a:tailEnd type="none" w="med" len="med"/>
          </a:ln>
          <a:effectLst/>
        </p:spPr>
        <p:txBody>
          <a:bodyPr wrap="square">
            <a:spAutoFit/>
          </a:bodyPr>
          <a:lstStyle/>
          <a:p>
            <a:pPr algn="ctr">
              <a:lnSpc>
                <a:spcPct val="90000"/>
              </a:lnSpc>
              <a:defRPr/>
            </a:pPr>
            <a:r>
              <a:rPr lang="en-US" sz="2000" dirty="0">
                <a:cs typeface="Calibri" panose="020F0502020204030204" pitchFamily="34" charset="0"/>
              </a:rPr>
              <a:t>Porque não </a:t>
            </a:r>
            <a:r>
              <a:rPr lang="en-US" sz="2000" dirty="0" err="1">
                <a:cs typeface="Calibri" panose="020F0502020204030204" pitchFamily="34" charset="0"/>
              </a:rPr>
              <a:t>tomei</a:t>
            </a:r>
            <a:r>
              <a:rPr lang="en-US" sz="2000" dirty="0">
                <a:cs typeface="Calibri" panose="020F0502020204030204" pitchFamily="34" charset="0"/>
              </a:rPr>
              <a:t> café esta manhã!</a:t>
            </a:r>
          </a:p>
        </p:txBody>
      </p:sp>
      <p:sp>
        <p:nvSpPr>
          <p:cNvPr id="15" name="Rectangular Callout 9">
            <a:extLst>
              <a:ext uri="{FF2B5EF4-FFF2-40B4-BE49-F238E27FC236}">
                <a16:creationId xmlns:a16="http://schemas.microsoft.com/office/drawing/2014/main" id="{1DB9BB2A-F708-4F66-B887-242C2DC5EFFD}"/>
              </a:ext>
            </a:extLst>
          </p:cNvPr>
          <p:cNvSpPr/>
          <p:nvPr/>
        </p:nvSpPr>
        <p:spPr bwMode="auto">
          <a:xfrm>
            <a:off x="6599483" y="3239869"/>
            <a:ext cx="1859676" cy="646331"/>
          </a:xfrm>
          <a:prstGeom prst="wedgeRectCallout">
            <a:avLst>
              <a:gd name="adj1" fmla="val 70153"/>
              <a:gd name="adj2" fmla="val 44785"/>
            </a:avLst>
          </a:prstGeom>
          <a:solidFill>
            <a:schemeClr val="bg1"/>
          </a:solidFill>
          <a:ln w="9525" cap="flat" cmpd="sng" algn="ctr">
            <a:solidFill>
              <a:schemeClr val="tx1"/>
            </a:solidFill>
            <a:prstDash val="solid"/>
            <a:round/>
            <a:headEnd type="none" w="med" len="med"/>
            <a:tailEnd type="none" w="med" len="med"/>
          </a:ln>
          <a:effectLst/>
        </p:spPr>
        <p:txBody>
          <a:bodyPr wrap="square">
            <a:spAutoFit/>
          </a:bodyPr>
          <a:lstStyle/>
          <a:p>
            <a:pPr algn="ctr">
              <a:lnSpc>
                <a:spcPct val="90000"/>
              </a:lnSpc>
              <a:defRPr/>
            </a:pPr>
            <a:r>
              <a:rPr lang="en-US" sz="2000" dirty="0">
                <a:cs typeface="Calibri" panose="020F0502020204030204" pitchFamily="34" charset="0"/>
              </a:rPr>
              <a:t>Outra vez? </a:t>
            </a:r>
            <a:r>
              <a:rPr lang="en-US" sz="2000" b="1" dirty="0" err="1">
                <a:cs typeface="Calibri" panose="020F0502020204030204" pitchFamily="34" charset="0"/>
              </a:rPr>
              <a:t>Porque</a:t>
            </a:r>
            <a:r>
              <a:rPr lang="en-US" sz="2000" b="1" dirty="0">
                <a:cs typeface="Calibri" panose="020F0502020204030204" pitchFamily="34" charset="0"/>
              </a:rPr>
              <a:t> </a:t>
            </a:r>
            <a:r>
              <a:rPr lang="en-US" sz="2000" dirty="0">
                <a:cs typeface="Calibri" panose="020F0502020204030204" pitchFamily="34" charset="0"/>
              </a:rPr>
              <a:t>não?</a:t>
            </a:r>
          </a:p>
        </p:txBody>
      </p:sp>
      <p:sp>
        <p:nvSpPr>
          <p:cNvPr id="16" name="Rectangular Callout 10">
            <a:extLst>
              <a:ext uri="{FF2B5EF4-FFF2-40B4-BE49-F238E27FC236}">
                <a16:creationId xmlns:a16="http://schemas.microsoft.com/office/drawing/2014/main" id="{3057F011-3BC0-41AF-917D-3A4CA4385935}"/>
              </a:ext>
            </a:extLst>
          </p:cNvPr>
          <p:cNvSpPr/>
          <p:nvPr/>
        </p:nvSpPr>
        <p:spPr bwMode="auto">
          <a:xfrm>
            <a:off x="3982993" y="3468469"/>
            <a:ext cx="2417808" cy="646331"/>
          </a:xfrm>
          <a:prstGeom prst="wedgeRectCallout">
            <a:avLst>
              <a:gd name="adj1" fmla="val -81576"/>
              <a:gd name="adj2" fmla="val -26312"/>
            </a:avLst>
          </a:prstGeom>
          <a:solidFill>
            <a:schemeClr val="bg1"/>
          </a:solidFill>
          <a:ln w="9525" cap="flat" cmpd="sng" algn="ctr">
            <a:solidFill>
              <a:schemeClr val="tx1"/>
            </a:solidFill>
            <a:prstDash val="solid"/>
            <a:round/>
            <a:headEnd type="none" w="med" len="med"/>
            <a:tailEnd type="none" w="med" len="med"/>
          </a:ln>
          <a:effectLst/>
        </p:spPr>
        <p:txBody>
          <a:bodyPr wrap="square">
            <a:spAutoFit/>
          </a:bodyPr>
          <a:lstStyle/>
          <a:p>
            <a:pPr algn="ctr">
              <a:lnSpc>
                <a:spcPct val="90000"/>
              </a:lnSpc>
              <a:defRPr/>
            </a:pPr>
            <a:r>
              <a:rPr lang="en-US" sz="2000" dirty="0">
                <a:cs typeface="Calibri" panose="020F0502020204030204" pitchFamily="34" charset="0"/>
              </a:rPr>
              <a:t>Ontem, o Peter </a:t>
            </a:r>
            <a:r>
              <a:rPr lang="en-US" sz="2000" dirty="0" err="1">
                <a:cs typeface="Calibri" panose="020F0502020204030204" pitchFamily="34" charset="0"/>
              </a:rPr>
              <a:t>não</a:t>
            </a:r>
            <a:r>
              <a:rPr lang="en-US" sz="2000" dirty="0">
                <a:cs typeface="Calibri" panose="020F0502020204030204" pitchFamily="34" charset="0"/>
              </a:rPr>
              <a:t> </a:t>
            </a:r>
            <a:r>
              <a:rPr lang="en-US" sz="2000" dirty="0" err="1">
                <a:cs typeface="Calibri" panose="020F0502020204030204" pitchFamily="34" charset="0"/>
              </a:rPr>
              <a:t>foi</a:t>
            </a:r>
            <a:r>
              <a:rPr lang="en-US" sz="2000" dirty="0">
                <a:cs typeface="Calibri" panose="020F0502020204030204" pitchFamily="34" charset="0"/>
              </a:rPr>
              <a:t> </a:t>
            </a:r>
            <a:r>
              <a:rPr lang="en-US" sz="2000" dirty="0" err="1">
                <a:cs typeface="Calibri" panose="020F0502020204030204" pitchFamily="34" charset="0"/>
              </a:rPr>
              <a:t>ao</a:t>
            </a:r>
            <a:r>
              <a:rPr lang="en-US" sz="2000" dirty="0">
                <a:cs typeface="Calibri" panose="020F0502020204030204" pitchFamily="34" charset="0"/>
              </a:rPr>
              <a:t> mercado.</a:t>
            </a:r>
          </a:p>
        </p:txBody>
      </p:sp>
      <p:sp>
        <p:nvSpPr>
          <p:cNvPr id="17" name="Rectangular Callout 11">
            <a:extLst>
              <a:ext uri="{FF2B5EF4-FFF2-40B4-BE49-F238E27FC236}">
                <a16:creationId xmlns:a16="http://schemas.microsoft.com/office/drawing/2014/main" id="{3024B935-F3AA-4AAC-AD72-E3967A48F364}"/>
              </a:ext>
            </a:extLst>
          </p:cNvPr>
          <p:cNvSpPr/>
          <p:nvPr/>
        </p:nvSpPr>
        <p:spPr bwMode="auto">
          <a:xfrm>
            <a:off x="4632570" y="4191000"/>
            <a:ext cx="3933825" cy="369332"/>
          </a:xfrm>
          <a:prstGeom prst="wedgeRectCallout">
            <a:avLst>
              <a:gd name="adj1" fmla="val 57998"/>
              <a:gd name="adj2" fmla="val -52504"/>
            </a:avLst>
          </a:prstGeom>
          <a:solidFill>
            <a:schemeClr val="bg1"/>
          </a:solidFill>
          <a:ln w="9525" cap="flat" cmpd="sng" algn="ctr">
            <a:solidFill>
              <a:schemeClr val="tx1"/>
            </a:solidFill>
            <a:prstDash val="solid"/>
            <a:round/>
            <a:headEnd type="none" w="med" len="med"/>
            <a:tailEnd type="none" w="med" len="med"/>
          </a:ln>
          <a:effectLst/>
        </p:spPr>
        <p:txBody>
          <a:bodyPr wrap="square">
            <a:spAutoFit/>
          </a:bodyPr>
          <a:lstStyle/>
          <a:p>
            <a:pPr algn="ctr">
              <a:lnSpc>
                <a:spcPct val="90000"/>
              </a:lnSpc>
              <a:defRPr/>
            </a:pPr>
            <a:r>
              <a:rPr lang="en-US" sz="2000" b="1" dirty="0" err="1">
                <a:cs typeface="Calibri" panose="020F0502020204030204" pitchFamily="34" charset="0"/>
              </a:rPr>
              <a:t>Porque</a:t>
            </a:r>
            <a:r>
              <a:rPr lang="en-US" sz="2000" b="1" dirty="0">
                <a:cs typeface="Calibri" panose="020F0502020204030204" pitchFamily="34" charset="0"/>
              </a:rPr>
              <a:t> </a:t>
            </a:r>
            <a:r>
              <a:rPr lang="en-US" sz="2000" dirty="0" err="1">
                <a:cs typeface="Calibri" panose="020F0502020204030204" pitchFamily="34" charset="0"/>
              </a:rPr>
              <a:t>ele</a:t>
            </a:r>
            <a:r>
              <a:rPr lang="en-US" sz="2000" dirty="0">
                <a:cs typeface="Calibri" panose="020F0502020204030204" pitchFamily="34" charset="0"/>
              </a:rPr>
              <a:t> não vai ao mercado?</a:t>
            </a:r>
          </a:p>
        </p:txBody>
      </p:sp>
      <p:sp>
        <p:nvSpPr>
          <p:cNvPr id="18" name="Rectangular Callout 12">
            <a:extLst>
              <a:ext uri="{FF2B5EF4-FFF2-40B4-BE49-F238E27FC236}">
                <a16:creationId xmlns:a16="http://schemas.microsoft.com/office/drawing/2014/main" id="{1F09464B-DBA3-4596-8C11-32544D5D0C84}"/>
              </a:ext>
            </a:extLst>
          </p:cNvPr>
          <p:cNvSpPr/>
          <p:nvPr/>
        </p:nvSpPr>
        <p:spPr bwMode="auto">
          <a:xfrm>
            <a:off x="3585544" y="4724400"/>
            <a:ext cx="1762997" cy="923330"/>
          </a:xfrm>
          <a:prstGeom prst="wedgeRectCallout">
            <a:avLst>
              <a:gd name="adj1" fmla="val -83361"/>
              <a:gd name="adj2" fmla="val -148305"/>
            </a:avLst>
          </a:prstGeom>
          <a:solidFill>
            <a:schemeClr val="bg1"/>
          </a:solidFill>
          <a:ln w="9525" cap="flat" cmpd="sng" algn="ctr">
            <a:solidFill>
              <a:schemeClr val="tx1"/>
            </a:solidFill>
            <a:prstDash val="solid"/>
            <a:round/>
            <a:headEnd type="none" w="med" len="med"/>
            <a:tailEnd type="none" w="med" len="med"/>
          </a:ln>
          <a:effectLst/>
        </p:spPr>
        <p:txBody>
          <a:bodyPr wrap="square">
            <a:spAutoFit/>
          </a:bodyPr>
          <a:lstStyle/>
          <a:p>
            <a:pPr algn="ctr">
              <a:lnSpc>
                <a:spcPct val="90000"/>
              </a:lnSpc>
              <a:defRPr/>
            </a:pPr>
            <a:r>
              <a:rPr lang="en-US" sz="2000" dirty="0">
                <a:cs typeface="Calibri" panose="020F0502020204030204" pitchFamily="34" charset="0"/>
              </a:rPr>
              <a:t>O carro dele está outra vez avariado!</a:t>
            </a:r>
          </a:p>
        </p:txBody>
      </p:sp>
      <p:sp>
        <p:nvSpPr>
          <p:cNvPr id="19" name="Rectangular Callout 13">
            <a:extLst>
              <a:ext uri="{FF2B5EF4-FFF2-40B4-BE49-F238E27FC236}">
                <a16:creationId xmlns:a16="http://schemas.microsoft.com/office/drawing/2014/main" id="{CE328A60-7681-4203-8D67-B72045D7BA34}"/>
              </a:ext>
            </a:extLst>
          </p:cNvPr>
          <p:cNvSpPr/>
          <p:nvPr/>
        </p:nvSpPr>
        <p:spPr bwMode="auto">
          <a:xfrm>
            <a:off x="5653174" y="4724400"/>
            <a:ext cx="2573610" cy="923330"/>
          </a:xfrm>
          <a:prstGeom prst="wedgeRectCallout">
            <a:avLst>
              <a:gd name="adj1" fmla="val 85555"/>
              <a:gd name="adj2" fmla="val -76396"/>
            </a:avLst>
          </a:prstGeom>
          <a:solidFill>
            <a:schemeClr val="bg1"/>
          </a:solidFill>
          <a:ln w="9525" cap="flat" cmpd="sng" algn="ctr">
            <a:solidFill>
              <a:schemeClr val="tx1"/>
            </a:solidFill>
            <a:prstDash val="solid"/>
            <a:round/>
            <a:headEnd type="none" w="med" len="med"/>
            <a:tailEnd type="none" w="med" len="med"/>
          </a:ln>
          <a:effectLst/>
        </p:spPr>
        <p:txBody>
          <a:bodyPr wrap="square">
            <a:spAutoFit/>
          </a:bodyPr>
          <a:lstStyle/>
          <a:p>
            <a:pPr algn="ctr">
              <a:lnSpc>
                <a:spcPct val="90000"/>
              </a:lnSpc>
              <a:defRPr/>
            </a:pPr>
            <a:r>
              <a:rPr lang="en-US" sz="2000" dirty="0">
                <a:cs typeface="Calibri" panose="020F0502020204030204" pitchFamily="34" charset="0"/>
              </a:rPr>
              <a:t>Outra vez não! </a:t>
            </a:r>
            <a:r>
              <a:rPr lang="en-US" sz="2000" b="1" dirty="0" err="1">
                <a:cs typeface="Calibri" panose="020F0502020204030204" pitchFamily="34" charset="0"/>
              </a:rPr>
              <a:t>Porque</a:t>
            </a:r>
            <a:r>
              <a:rPr lang="en-US" sz="2000" b="1" dirty="0">
                <a:cs typeface="Calibri" panose="020F0502020204030204" pitchFamily="34" charset="0"/>
              </a:rPr>
              <a:t> </a:t>
            </a:r>
            <a:r>
              <a:rPr lang="en-US" sz="2000" dirty="0" err="1">
                <a:cs typeface="Calibri" panose="020F0502020204030204" pitchFamily="34" charset="0"/>
              </a:rPr>
              <a:t>isto</a:t>
            </a:r>
            <a:r>
              <a:rPr lang="en-US" sz="2000" dirty="0">
                <a:cs typeface="Calibri" panose="020F0502020204030204" pitchFamily="34" charset="0"/>
              </a:rPr>
              <a:t> continua a acontecer?</a:t>
            </a:r>
          </a:p>
        </p:txBody>
      </p:sp>
      <p:sp>
        <p:nvSpPr>
          <p:cNvPr id="20" name="Rectangular Callout 14">
            <a:extLst>
              <a:ext uri="{FF2B5EF4-FFF2-40B4-BE49-F238E27FC236}">
                <a16:creationId xmlns:a16="http://schemas.microsoft.com/office/drawing/2014/main" id="{22BA2B64-D9E5-4B1B-849C-957C65889C6C}"/>
              </a:ext>
            </a:extLst>
          </p:cNvPr>
          <p:cNvSpPr/>
          <p:nvPr/>
        </p:nvSpPr>
        <p:spPr bwMode="auto">
          <a:xfrm>
            <a:off x="992631" y="5720436"/>
            <a:ext cx="2545010" cy="923330"/>
          </a:xfrm>
          <a:prstGeom prst="wedgeRectCallout">
            <a:avLst>
              <a:gd name="adj1" fmla="val 16481"/>
              <a:gd name="adj2" fmla="val -126752"/>
            </a:avLst>
          </a:prstGeom>
          <a:solidFill>
            <a:schemeClr val="bg1"/>
          </a:solidFill>
          <a:ln w="9525" cap="flat" cmpd="sng" algn="ctr">
            <a:solidFill>
              <a:schemeClr val="tx1"/>
            </a:solidFill>
            <a:prstDash val="solid"/>
            <a:round/>
            <a:headEnd type="none" w="med" len="med"/>
            <a:tailEnd type="none" w="med" len="med"/>
          </a:ln>
          <a:effectLst/>
        </p:spPr>
        <p:txBody>
          <a:bodyPr wrap="square">
            <a:spAutoFit/>
          </a:bodyPr>
          <a:lstStyle/>
          <a:p>
            <a:pPr algn="ctr">
              <a:lnSpc>
                <a:spcPct val="90000"/>
              </a:lnSpc>
              <a:defRPr/>
            </a:pPr>
            <a:r>
              <a:rPr lang="en-US" sz="2000" dirty="0">
                <a:cs typeface="Calibri" panose="020F0502020204030204" pitchFamily="34" charset="0"/>
              </a:rPr>
              <a:t>Por que ele está sempre a adiar a sua entrega!</a:t>
            </a:r>
          </a:p>
        </p:txBody>
      </p:sp>
      <p:sp>
        <p:nvSpPr>
          <p:cNvPr id="21" name="Rectangular Callout 15">
            <a:extLst>
              <a:ext uri="{FF2B5EF4-FFF2-40B4-BE49-F238E27FC236}">
                <a16:creationId xmlns:a16="http://schemas.microsoft.com/office/drawing/2014/main" id="{0649BBC1-3EE1-4AF7-8FD5-757654DBB937}"/>
              </a:ext>
            </a:extLst>
          </p:cNvPr>
          <p:cNvSpPr/>
          <p:nvPr/>
        </p:nvSpPr>
        <p:spPr bwMode="auto">
          <a:xfrm>
            <a:off x="6926877" y="5647730"/>
            <a:ext cx="4122124" cy="1080599"/>
          </a:xfrm>
          <a:prstGeom prst="wedgeRectCallout">
            <a:avLst>
              <a:gd name="adj1" fmla="val 22150"/>
              <a:gd name="adj2" fmla="val -108106"/>
            </a:avLst>
          </a:prstGeom>
          <a:solidFill>
            <a:schemeClr val="bg1"/>
          </a:solidFill>
          <a:ln w="9525" cap="flat" cmpd="sng" algn="ctr">
            <a:solidFill>
              <a:schemeClr val="tx1"/>
            </a:solidFill>
            <a:prstDash val="solid"/>
            <a:round/>
            <a:headEnd type="none" w="med" len="med"/>
            <a:tailEnd type="none" w="med" len="med"/>
          </a:ln>
          <a:effectLst/>
        </p:spPr>
        <p:txBody>
          <a:bodyPr wrap="square">
            <a:spAutoFit/>
          </a:bodyPr>
          <a:lstStyle/>
          <a:p>
            <a:pPr algn="ctr">
              <a:lnSpc>
                <a:spcPct val="90000"/>
              </a:lnSpc>
              <a:defRPr/>
            </a:pPr>
            <a:r>
              <a:rPr lang="en-US" dirty="0">
                <a:cs typeface="Calibri" panose="020F0502020204030204" pitchFamily="34" charset="0"/>
              </a:rPr>
              <a:t>Então, </a:t>
            </a:r>
            <a:r>
              <a:rPr lang="en-US" dirty="0" err="1">
                <a:cs typeface="Calibri" panose="020F0502020204030204" pitchFamily="34" charset="0"/>
              </a:rPr>
              <a:t>estão</a:t>
            </a:r>
            <a:r>
              <a:rPr lang="en-US" dirty="0">
                <a:cs typeface="Calibri" panose="020F0502020204030204" pitchFamily="34" charset="0"/>
              </a:rPr>
              <a:t> </a:t>
            </a:r>
            <a:r>
              <a:rPr lang="en-US" dirty="0" err="1">
                <a:cs typeface="Calibri" panose="020F0502020204030204" pitchFamily="34" charset="0"/>
              </a:rPr>
              <a:t>perdendo</a:t>
            </a:r>
            <a:r>
              <a:rPr lang="en-US" dirty="0">
                <a:cs typeface="Calibri" panose="020F0502020204030204" pitchFamily="34" charset="0"/>
              </a:rPr>
              <a:t> o café da </a:t>
            </a:r>
            <a:r>
              <a:rPr lang="en-US" dirty="0" err="1">
                <a:cs typeface="Calibri" panose="020F0502020204030204" pitchFamily="34" charset="0"/>
              </a:rPr>
              <a:t>manhã</a:t>
            </a:r>
            <a:r>
              <a:rPr lang="en-US" dirty="0">
                <a:cs typeface="Calibri" panose="020F0502020204030204" pitchFamily="34" charset="0"/>
              </a:rPr>
              <a:t> </a:t>
            </a:r>
            <a:r>
              <a:rPr lang="en-US" dirty="0" err="1">
                <a:cs typeface="Calibri" panose="020F0502020204030204" pitchFamily="34" charset="0"/>
              </a:rPr>
              <a:t>por</a:t>
            </a:r>
            <a:r>
              <a:rPr lang="en-US" dirty="0">
                <a:cs typeface="Calibri" panose="020F0502020204030204" pitchFamily="34" charset="0"/>
              </a:rPr>
              <a:t> que o Peter não quer levar o carro à oficina? </a:t>
            </a:r>
            <a:r>
              <a:rPr lang="en-US" dirty="0" err="1">
                <a:cs typeface="Calibri" panose="020F0502020204030204" pitchFamily="34" charset="0"/>
              </a:rPr>
              <a:t>Precisamos</a:t>
            </a:r>
            <a:r>
              <a:rPr lang="en-US" dirty="0">
                <a:cs typeface="Calibri" panose="020F0502020204030204" pitchFamily="34" charset="0"/>
              </a:rPr>
              <a:t> </a:t>
            </a:r>
            <a:r>
              <a:rPr lang="en-US" dirty="0" err="1">
                <a:cs typeface="Calibri" panose="020F0502020204030204" pitchFamily="34" charset="0"/>
              </a:rPr>
              <a:t>ter</a:t>
            </a:r>
            <a:r>
              <a:rPr lang="en-US" dirty="0">
                <a:cs typeface="Calibri" panose="020F0502020204030204" pitchFamily="34" charset="0"/>
              </a:rPr>
              <a:t> </a:t>
            </a:r>
            <a:r>
              <a:rPr lang="en-US" dirty="0" err="1">
                <a:cs typeface="Calibri" panose="020F0502020204030204" pitchFamily="34" charset="0"/>
              </a:rPr>
              <a:t>uma</a:t>
            </a:r>
            <a:r>
              <a:rPr lang="en-US" dirty="0">
                <a:cs typeface="Calibri" panose="020F0502020204030204" pitchFamily="34" charset="0"/>
              </a:rPr>
              <a:t> conversa com o Peter.... </a:t>
            </a:r>
          </a:p>
        </p:txBody>
      </p:sp>
      <p:sp>
        <p:nvSpPr>
          <p:cNvPr id="22" name="TextBox 21">
            <a:extLst>
              <a:ext uri="{FF2B5EF4-FFF2-40B4-BE49-F238E27FC236}">
                <a16:creationId xmlns:a16="http://schemas.microsoft.com/office/drawing/2014/main" id="{08C67C00-81F2-4863-9FD6-31FA57C3F203}"/>
              </a:ext>
            </a:extLst>
          </p:cNvPr>
          <p:cNvSpPr txBox="1"/>
          <p:nvPr/>
        </p:nvSpPr>
        <p:spPr>
          <a:xfrm>
            <a:off x="1371600" y="4754992"/>
            <a:ext cx="1114425" cy="400110"/>
          </a:xfrm>
          <a:prstGeom prst="rect">
            <a:avLst/>
          </a:prstGeom>
          <a:noFill/>
        </p:spPr>
        <p:txBody>
          <a:bodyPr wrap="square" rtlCol="0">
            <a:spAutoFit/>
          </a:bodyPr>
          <a:lstStyle/>
          <a:p>
            <a:pPr algn="ctr"/>
            <a:r>
              <a:rPr lang="en-US" sz="2000" dirty="0">
                <a:cs typeface="Calibri" panose="020F0502020204030204" pitchFamily="34" charset="0"/>
              </a:rPr>
              <a:t>Esther</a:t>
            </a:r>
          </a:p>
        </p:txBody>
      </p:sp>
      <p:sp>
        <p:nvSpPr>
          <p:cNvPr id="23" name="TextBox 22">
            <a:extLst>
              <a:ext uri="{FF2B5EF4-FFF2-40B4-BE49-F238E27FC236}">
                <a16:creationId xmlns:a16="http://schemas.microsoft.com/office/drawing/2014/main" id="{12A8F525-49FB-43DC-BA89-4279D08BD58B}"/>
              </a:ext>
            </a:extLst>
          </p:cNvPr>
          <p:cNvSpPr txBox="1"/>
          <p:nvPr/>
        </p:nvSpPr>
        <p:spPr>
          <a:xfrm>
            <a:off x="9396411" y="4476690"/>
            <a:ext cx="1423988" cy="400110"/>
          </a:xfrm>
          <a:prstGeom prst="rect">
            <a:avLst/>
          </a:prstGeom>
          <a:noFill/>
        </p:spPr>
        <p:txBody>
          <a:bodyPr wrap="square" rtlCol="0">
            <a:spAutoFit/>
          </a:bodyPr>
          <a:lstStyle/>
          <a:p>
            <a:pPr algn="ctr"/>
            <a:r>
              <a:rPr lang="en-US" sz="2000" dirty="0">
                <a:cs typeface="Calibri" panose="020F0502020204030204" pitchFamily="34" charset="0"/>
              </a:rPr>
              <a:t>Josefina</a:t>
            </a:r>
          </a:p>
        </p:txBody>
      </p:sp>
    </p:spTree>
    <p:extLst>
      <p:ext uri="{BB962C8B-B14F-4D97-AF65-F5344CB8AC3E}">
        <p14:creationId xmlns:p14="http://schemas.microsoft.com/office/powerpoint/2010/main" val="176552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animBg="1"/>
      <p:bldP spid="14" grpId="0" animBg="1"/>
      <p:bldP spid="15" grpId="0" animBg="1"/>
      <p:bldP spid="16" grpId="0" animBg="1"/>
      <p:bldP spid="17" grpId="0" animBg="1"/>
      <p:bldP spid="18" grpId="0" animBg="1"/>
      <p:bldP spid="19" grpId="0" animBg="1"/>
      <p:bldP spid="20" grpId="0" animBg="1"/>
      <p:bldP spid="2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4">
            <a:extLst>
              <a:ext uri="{FF2B5EF4-FFF2-40B4-BE49-F238E27FC236}">
                <a16:creationId xmlns:a16="http://schemas.microsoft.com/office/drawing/2014/main" id="{0EC45CE0-ED30-F715-0471-23A06D5B842E}"/>
              </a:ext>
            </a:extLst>
          </p:cNvPr>
          <p:cNvSpPr>
            <a:spLocks noGrp="1"/>
          </p:cNvSpPr>
          <p:nvPr>
            <p:ph sz="half" idx="2"/>
          </p:nvPr>
        </p:nvSpPr>
        <p:spPr>
          <a:xfrm>
            <a:off x="838200" y="1478857"/>
            <a:ext cx="5410200" cy="4639309"/>
          </a:xfrm>
        </p:spPr>
        <p:txBody>
          <a:bodyPr>
            <a:normAutofit/>
          </a:bodyPr>
          <a:lstStyle/>
          <a:p>
            <a:r>
              <a:rPr lang="en-US" altLang="en-US" dirty="0" err="1"/>
              <a:t>Perguntar</a:t>
            </a:r>
            <a:r>
              <a:rPr lang="en-US" altLang="en-US" dirty="0"/>
              <a:t> o "porquê" várias vezes, até chegar </a:t>
            </a:r>
            <a:r>
              <a:rPr lang="en-US" altLang="en-US" dirty="0" err="1"/>
              <a:t>às</a:t>
            </a:r>
            <a:r>
              <a:rPr lang="en-US" altLang="en-US" dirty="0"/>
              <a:t> </a:t>
            </a:r>
            <a:br>
              <a:rPr lang="en-US" altLang="en-US" dirty="0"/>
            </a:br>
            <a:r>
              <a:rPr lang="en-US" altLang="en-US" dirty="0" err="1"/>
              <a:t>causas</a:t>
            </a:r>
            <a:r>
              <a:rPr lang="en-US" altLang="en-US" dirty="0"/>
              <a:t> profundas</a:t>
            </a:r>
          </a:p>
          <a:p>
            <a:r>
              <a:rPr lang="en-US" altLang="en-US" dirty="0"/>
              <a:t>Causas profundas: Aquelas que têm o maior impacto quando se actua sobre elas</a:t>
            </a:r>
          </a:p>
        </p:txBody>
      </p:sp>
      <p:sp>
        <p:nvSpPr>
          <p:cNvPr id="4" name="Title 5">
            <a:extLst>
              <a:ext uri="{FF2B5EF4-FFF2-40B4-BE49-F238E27FC236}">
                <a16:creationId xmlns:a16="http://schemas.microsoft.com/office/drawing/2014/main" id="{A0C0820C-6EDB-BADC-B0F8-5D758C6FE18C}"/>
              </a:ext>
            </a:extLst>
          </p:cNvPr>
          <p:cNvSpPr>
            <a:spLocks noGrp="1"/>
          </p:cNvSpPr>
          <p:nvPr>
            <p:ph type="title"/>
          </p:nvPr>
        </p:nvSpPr>
        <p:spPr/>
        <p:txBody>
          <a:bodyPr/>
          <a:lstStyle/>
          <a:p>
            <a:r>
              <a:rPr lang="en-US" dirty="0"/>
              <a:t>O método "Mas </a:t>
            </a:r>
            <a:r>
              <a:rPr lang="en-US" dirty="0" err="1"/>
              <a:t>por</a:t>
            </a:r>
            <a:r>
              <a:rPr lang="en-US" dirty="0"/>
              <a:t> </a:t>
            </a:r>
            <a:r>
              <a:rPr lang="en-US" dirty="0" err="1"/>
              <a:t>quê</a:t>
            </a:r>
            <a:r>
              <a:rPr lang="en-US" dirty="0"/>
              <a:t>? (2/2)</a:t>
            </a:r>
            <a:endParaRPr lang="en-US" sz="2800" dirty="0"/>
          </a:p>
        </p:txBody>
      </p:sp>
      <p:pic>
        <p:nvPicPr>
          <p:cNvPr id="8" name="Picture 7" descr="Magnifying glass and question mark">
            <a:extLst>
              <a:ext uri="{FF2B5EF4-FFF2-40B4-BE49-F238E27FC236}">
                <a16:creationId xmlns:a16="http://schemas.microsoft.com/office/drawing/2014/main" id="{B383E0A0-627F-F1D3-9B75-4807A30A12B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558"/>
          <a:stretch/>
        </p:blipFill>
        <p:spPr>
          <a:xfrm>
            <a:off x="6629400" y="1981200"/>
            <a:ext cx="5233521" cy="3150293"/>
          </a:xfrm>
          <a:prstGeom prst="rect">
            <a:avLst/>
          </a:prstGeom>
          <a:ln>
            <a:solidFill>
              <a:schemeClr val="tx1"/>
            </a:solidFill>
          </a:ln>
        </p:spPr>
      </p:pic>
    </p:spTree>
    <p:extLst>
      <p:ext uri="{BB962C8B-B14F-4D97-AF65-F5344CB8AC3E}">
        <p14:creationId xmlns:p14="http://schemas.microsoft.com/office/powerpoint/2010/main" val="27277096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sz="half" idx="2"/>
          </p:nvPr>
        </p:nvSpPr>
        <p:spPr>
          <a:xfrm>
            <a:off x="838200" y="1478857"/>
            <a:ext cx="11125200" cy="4639309"/>
          </a:xfrm>
        </p:spPr>
        <p:txBody>
          <a:bodyPr/>
          <a:lstStyle/>
          <a:p>
            <a:pPr marL="398463" indent="-398463" algn="just">
              <a:buClrTx/>
              <a:buFont typeface="+mj-lt"/>
              <a:buAutoNum type="arabicPeriod"/>
            </a:pPr>
            <a:r>
              <a:rPr lang="en-US" sz="2500" b="1" dirty="0"/>
              <a:t>Enunciar </a:t>
            </a:r>
            <a:r>
              <a:rPr lang="en-US" sz="2500" dirty="0"/>
              <a:t>o problema de forma clara e simples ("enunciado do problema")</a:t>
            </a:r>
            <a:endParaRPr lang="en-US" sz="2500" b="1" dirty="0"/>
          </a:p>
          <a:p>
            <a:pPr marL="398463" indent="-398463" algn="just">
              <a:buClrTx/>
              <a:buFont typeface="+mj-lt"/>
              <a:buAutoNum type="arabicPeriod"/>
            </a:pPr>
            <a:r>
              <a:rPr lang="en-US" sz="2500" b="1" dirty="0"/>
              <a:t>Enumerar </a:t>
            </a:r>
            <a:r>
              <a:rPr lang="en-US" sz="2500" dirty="0"/>
              <a:t>todas as causas possíveis do problema de saúde pública que está a ser analisado (perguntar "</a:t>
            </a:r>
            <a:r>
              <a:rPr lang="en-US" sz="2500" dirty="0" err="1"/>
              <a:t>por</a:t>
            </a:r>
            <a:r>
              <a:rPr lang="en-US" sz="2500" dirty="0"/>
              <a:t> </a:t>
            </a:r>
            <a:r>
              <a:rPr lang="en-US" sz="2500" dirty="0" err="1"/>
              <a:t>quê</a:t>
            </a:r>
            <a:r>
              <a:rPr lang="en-US" sz="2500" dirty="0"/>
              <a:t>?")</a:t>
            </a:r>
          </a:p>
          <a:p>
            <a:pPr marL="398463" indent="-398463" algn="just">
              <a:buClrTx/>
              <a:buFont typeface="+mj-lt"/>
              <a:buAutoNum type="arabicPeriod"/>
            </a:pPr>
            <a:r>
              <a:rPr lang="en-US" sz="2500" b="1" dirty="0"/>
              <a:t>Categorizar </a:t>
            </a:r>
            <a:r>
              <a:rPr lang="en-US" sz="2500" dirty="0"/>
              <a:t>as causas em grandes categorias </a:t>
            </a:r>
          </a:p>
          <a:p>
            <a:pPr marL="398463" indent="-398463" algn="just">
              <a:buClrTx/>
              <a:buFont typeface="+mj-lt"/>
              <a:buAutoNum type="arabicPeriod"/>
            </a:pPr>
            <a:r>
              <a:rPr lang="en-US" sz="2500" b="1" dirty="0"/>
              <a:t>Organizar </a:t>
            </a:r>
            <a:r>
              <a:rPr lang="en-US" sz="2500" dirty="0"/>
              <a:t>as causas contributivas nas seguintes categorias</a:t>
            </a:r>
          </a:p>
          <a:p>
            <a:pPr marL="398463" indent="-398463" algn="just">
              <a:buClrTx/>
              <a:buFont typeface="+mj-lt"/>
              <a:buAutoNum type="arabicPeriod"/>
            </a:pPr>
            <a:r>
              <a:rPr lang="en-US" sz="2500" b="1" dirty="0" err="1"/>
              <a:t>Classificar</a:t>
            </a:r>
            <a:r>
              <a:rPr lang="en-US" sz="2500" b="1" dirty="0"/>
              <a:t> </a:t>
            </a:r>
            <a:r>
              <a:rPr lang="en-US" sz="2500" dirty="0"/>
              <a:t>as </a:t>
            </a:r>
            <a:r>
              <a:rPr lang="en-US" sz="2500" dirty="0" err="1"/>
              <a:t>causas</a:t>
            </a:r>
            <a:r>
              <a:rPr lang="en-US" sz="2500" dirty="0"/>
              <a:t> </a:t>
            </a:r>
            <a:r>
              <a:rPr lang="en-US" sz="2500" dirty="0" err="1"/>
              <a:t>como</a:t>
            </a:r>
            <a:r>
              <a:rPr lang="en-US" sz="2500" dirty="0"/>
              <a:t> </a:t>
            </a:r>
            <a:r>
              <a:rPr lang="en-US" sz="2500" dirty="0" err="1"/>
              <a:t>estando</a:t>
            </a:r>
            <a:r>
              <a:rPr lang="en-US" sz="2500" dirty="0"/>
              <a:t> </a:t>
            </a:r>
            <a:r>
              <a:rPr lang="en-US" sz="2500" dirty="0" err="1"/>
              <a:t>totalmente</a:t>
            </a:r>
            <a:r>
              <a:rPr lang="en-US" sz="2500" dirty="0"/>
              <a:t> (T), </a:t>
            </a:r>
            <a:r>
              <a:rPr lang="en-US" sz="2500" dirty="0" err="1"/>
              <a:t>parcialmente</a:t>
            </a:r>
            <a:r>
              <a:rPr lang="en-US" sz="2500" dirty="0"/>
              <a:t> (P) </a:t>
            </a:r>
            <a:r>
              <a:rPr lang="en-US" sz="2500" dirty="0" err="1"/>
              <a:t>ou</a:t>
            </a:r>
            <a:r>
              <a:rPr lang="en-US" sz="2500" dirty="0"/>
              <a:t> </a:t>
            </a:r>
            <a:r>
              <a:rPr lang="en-US" sz="2500" dirty="0" err="1"/>
              <a:t>não</a:t>
            </a:r>
            <a:r>
              <a:rPr lang="en-US" sz="2500" dirty="0"/>
              <a:t> </a:t>
            </a:r>
            <a:r>
              <a:rPr lang="en-US" sz="2500" dirty="0" err="1"/>
              <a:t>está</a:t>
            </a:r>
            <a:r>
              <a:rPr lang="en-US" sz="2500" dirty="0"/>
              <a:t> (N) sob </a:t>
            </a:r>
            <a:r>
              <a:rPr lang="en-US" sz="2500" dirty="0" err="1"/>
              <a:t>controle</a:t>
            </a:r>
            <a:endParaRPr lang="en-US" sz="2500" dirty="0"/>
          </a:p>
          <a:p>
            <a:pPr marL="398463" indent="-398463" algn="just">
              <a:buClrTx/>
              <a:buFont typeface="+mj-lt"/>
              <a:buAutoNum type="arabicPeriod"/>
            </a:pPr>
            <a:r>
              <a:rPr lang="en-US" sz="2500" b="1" dirty="0" err="1"/>
              <a:t>Determinar</a:t>
            </a:r>
            <a:r>
              <a:rPr lang="en-US" sz="2500" b="1" dirty="0"/>
              <a:t> </a:t>
            </a:r>
            <a:r>
              <a:rPr lang="en-US" sz="2500" dirty="0"/>
              <a:t>quais </a:t>
            </a:r>
            <a:r>
              <a:rPr lang="en-US" sz="2500" dirty="0" err="1"/>
              <a:t>causas</a:t>
            </a:r>
            <a:r>
              <a:rPr lang="en-US" sz="2500" dirty="0"/>
              <a:t> </a:t>
            </a:r>
            <a:r>
              <a:rPr lang="en-US" sz="2500" dirty="0" err="1"/>
              <a:t>fazem</a:t>
            </a:r>
            <a:r>
              <a:rPr lang="en-US" sz="2500" dirty="0"/>
              <a:t> </a:t>
            </a:r>
            <a:r>
              <a:rPr lang="en-US" sz="2500" dirty="0" err="1"/>
              <a:t>mais</a:t>
            </a:r>
            <a:r>
              <a:rPr lang="en-US" sz="2500" dirty="0"/>
              <a:t> </a:t>
            </a:r>
            <a:r>
              <a:rPr lang="en-US" sz="2500" dirty="0" err="1"/>
              <a:t>sentido</a:t>
            </a:r>
            <a:r>
              <a:rPr lang="en-US" sz="2500" dirty="0"/>
              <a:t> para </a:t>
            </a:r>
            <a:r>
              <a:rPr lang="en-US" sz="2500" dirty="0" err="1"/>
              <a:t>uma</a:t>
            </a:r>
            <a:r>
              <a:rPr lang="en-US" sz="2500" dirty="0"/>
              <a:t> </a:t>
            </a:r>
            <a:r>
              <a:rPr lang="en-US" sz="2500" dirty="0" err="1"/>
              <a:t>intervenção</a:t>
            </a:r>
            <a:endParaRPr lang="en-US" sz="2500" dirty="0"/>
          </a:p>
          <a:p>
            <a:pPr marL="398463" indent="-398463" algn="just">
              <a:buClrTx/>
              <a:buFont typeface="+mj-lt"/>
              <a:buAutoNum type="arabicPeriod"/>
            </a:pPr>
            <a:r>
              <a:rPr lang="en-US" sz="2500" b="1" dirty="0" err="1"/>
              <a:t>Planejar</a:t>
            </a:r>
            <a:r>
              <a:rPr lang="en-US" sz="2500" b="1" dirty="0"/>
              <a:t> </a:t>
            </a:r>
            <a:r>
              <a:rPr lang="en-US" sz="2500" dirty="0"/>
              <a:t>a melhoria com base em dados e no pensamento estratégico (por outras palavras, utilizar a tomada de decisões baseada em dados)</a:t>
            </a:r>
          </a:p>
        </p:txBody>
      </p:sp>
      <p:sp>
        <p:nvSpPr>
          <p:cNvPr id="3" name="Title 2">
            <a:extLst>
              <a:ext uri="{FF2B5EF4-FFF2-40B4-BE49-F238E27FC236}">
                <a16:creationId xmlns:a16="http://schemas.microsoft.com/office/drawing/2014/main" id="{A8E2FB29-5A89-45CD-B64E-1736418FB982}"/>
              </a:ext>
            </a:extLst>
          </p:cNvPr>
          <p:cNvSpPr>
            <a:spLocks noGrp="1"/>
          </p:cNvSpPr>
          <p:nvPr>
            <p:ph type="title"/>
          </p:nvPr>
        </p:nvSpPr>
        <p:spPr/>
        <p:txBody>
          <a:bodyPr/>
          <a:lstStyle/>
          <a:p>
            <a:r>
              <a:rPr lang="en-US" dirty="0"/>
              <a:t>Etapas da análise do problema</a:t>
            </a:r>
          </a:p>
        </p:txBody>
      </p:sp>
    </p:spTree>
    <p:extLst>
      <p:ext uri="{BB962C8B-B14F-4D97-AF65-F5344CB8AC3E}">
        <p14:creationId xmlns:p14="http://schemas.microsoft.com/office/powerpoint/2010/main" val="1471005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6E7FF1F-5522-4B76-91A6-6C1E7A9ABD3A}"/>
              </a:ext>
            </a:extLst>
          </p:cNvPr>
          <p:cNvSpPr>
            <a:spLocks noGrp="1"/>
          </p:cNvSpPr>
          <p:nvPr>
            <p:ph type="title"/>
          </p:nvPr>
        </p:nvSpPr>
        <p:spPr/>
        <p:txBody>
          <a:bodyPr/>
          <a:lstStyle/>
          <a:p>
            <a:r>
              <a:rPr lang="en-US" dirty="0"/>
              <a:t>Surtos de antraz</a:t>
            </a:r>
          </a:p>
        </p:txBody>
      </p:sp>
      <p:sp>
        <p:nvSpPr>
          <p:cNvPr id="2" name="Text Placeholder 1"/>
          <p:cNvSpPr>
            <a:spLocks noGrp="1"/>
          </p:cNvSpPr>
          <p:nvPr>
            <p:ph sz="half" idx="2"/>
          </p:nvPr>
        </p:nvSpPr>
        <p:spPr/>
        <p:txBody>
          <a:bodyPr anchor="ctr"/>
          <a:lstStyle/>
          <a:p>
            <a:pPr marL="0" indent="0" algn="ctr">
              <a:buNone/>
            </a:pPr>
            <a:r>
              <a:rPr lang="en-US" dirty="0"/>
              <a:t>Alguém tem conhecimento de um surto de </a:t>
            </a:r>
            <a:r>
              <a:rPr lang="en-US" dirty="0" err="1"/>
              <a:t>antraz</a:t>
            </a:r>
            <a:r>
              <a:rPr lang="en-US" dirty="0"/>
              <a:t> que tenha ocorrido na sua área? O que </a:t>
            </a:r>
            <a:r>
              <a:rPr lang="en-US" dirty="0" err="1"/>
              <a:t>aconteceu</a:t>
            </a:r>
            <a:r>
              <a:rPr lang="en-US" dirty="0"/>
              <a:t>?</a:t>
            </a:r>
          </a:p>
        </p:txBody>
      </p:sp>
    </p:spTree>
    <p:extLst>
      <p:ext uri="{BB962C8B-B14F-4D97-AF65-F5344CB8AC3E}">
        <p14:creationId xmlns:p14="http://schemas.microsoft.com/office/powerpoint/2010/main" val="30426887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sz="half" idx="2"/>
          </p:nvPr>
        </p:nvSpPr>
        <p:spPr/>
        <p:txBody>
          <a:bodyPr/>
          <a:lstStyle/>
          <a:p>
            <a:r>
              <a:rPr lang="en-US" sz="2400" dirty="0"/>
              <a:t>Doença infecciosa grave, causada por bactérias formadoras de esporos</a:t>
            </a:r>
          </a:p>
          <a:p>
            <a:r>
              <a:rPr lang="en-US" sz="2400" dirty="0"/>
              <a:t>Os esporos podem sobreviver no solo durante muito tempo</a:t>
            </a:r>
          </a:p>
          <a:p>
            <a:r>
              <a:rPr lang="en-US" sz="2400" dirty="0"/>
              <a:t>Esporos </a:t>
            </a:r>
            <a:r>
              <a:rPr lang="en-US" sz="2400" i="1" dirty="0"/>
              <a:t>de Bacillus anthracis</a:t>
            </a:r>
            <a:r>
              <a:rPr lang="en-US" sz="2400" dirty="0"/>
              <a:t>: solo → animal → humano</a:t>
            </a:r>
          </a:p>
          <a:p>
            <a:r>
              <a:rPr lang="en-US" sz="2400" dirty="0"/>
              <a:t>Encontrado em </a:t>
            </a:r>
            <a:r>
              <a:rPr lang="en-US" sz="2400" dirty="0" err="1"/>
              <a:t>todo</a:t>
            </a:r>
            <a:r>
              <a:rPr lang="en-US" sz="2400" dirty="0"/>
              <a:t> </a:t>
            </a:r>
            <a:br>
              <a:rPr lang="en-US" sz="2400" dirty="0"/>
            </a:br>
            <a:r>
              <a:rPr lang="en-US" sz="2400" dirty="0"/>
              <a:t>o mundo</a:t>
            </a:r>
          </a:p>
        </p:txBody>
      </p:sp>
      <p:sp>
        <p:nvSpPr>
          <p:cNvPr id="3" name="Title 2">
            <a:extLst>
              <a:ext uri="{FF2B5EF4-FFF2-40B4-BE49-F238E27FC236}">
                <a16:creationId xmlns:a16="http://schemas.microsoft.com/office/drawing/2014/main" id="{2C4BD90B-7AFA-47A1-9FDD-E825CCD755A1}"/>
              </a:ext>
            </a:extLst>
          </p:cNvPr>
          <p:cNvSpPr>
            <a:spLocks noGrp="1"/>
          </p:cNvSpPr>
          <p:nvPr>
            <p:ph type="title"/>
          </p:nvPr>
        </p:nvSpPr>
        <p:spPr/>
        <p:txBody>
          <a:bodyPr/>
          <a:lstStyle/>
          <a:p>
            <a:r>
              <a:rPr lang="en-US" dirty="0"/>
              <a:t>Antraz: Antecedentes</a:t>
            </a:r>
          </a:p>
        </p:txBody>
      </p:sp>
      <p:sp>
        <p:nvSpPr>
          <p:cNvPr id="4" name="Text Placeholder 3">
            <a:extLst>
              <a:ext uri="{FF2B5EF4-FFF2-40B4-BE49-F238E27FC236}">
                <a16:creationId xmlns:a16="http://schemas.microsoft.com/office/drawing/2014/main" id="{1DF2EF85-1CAF-DC00-DA17-BC5C358CB8DA}"/>
              </a:ext>
            </a:extLst>
          </p:cNvPr>
          <p:cNvSpPr>
            <a:spLocks noGrp="1"/>
          </p:cNvSpPr>
          <p:nvPr>
            <p:ph type="body" sz="quarter" idx="16"/>
          </p:nvPr>
        </p:nvSpPr>
        <p:spPr>
          <a:xfrm>
            <a:off x="519853" y="6400800"/>
            <a:ext cx="9081347" cy="119168"/>
          </a:xfrm>
        </p:spPr>
        <p:txBody>
          <a:bodyPr/>
          <a:lstStyle/>
          <a:p>
            <a:r>
              <a:rPr lang="en-US" dirty="0"/>
              <a:t>Carlson CJ, </a:t>
            </a:r>
            <a:r>
              <a:rPr lang="en-US" dirty="0" err="1"/>
              <a:t>Kracalik </a:t>
            </a:r>
            <a:r>
              <a:rPr lang="en-US" dirty="0"/>
              <a:t>IT, Ross N, et al. The global distribution of Bacillus anthracis and associated anthrax risk to humans, livestock and wildlife. Nat </a:t>
            </a:r>
            <a:r>
              <a:rPr lang="en-US" dirty="0" err="1"/>
              <a:t>Microbiol</a:t>
            </a:r>
            <a:r>
              <a:rPr lang="en-US" dirty="0"/>
              <a:t>. 2019 Aug;4(8):1337-1343.</a:t>
            </a:r>
          </a:p>
          <a:p>
            <a:endParaRPr lang="en-US" dirty="0"/>
          </a:p>
        </p:txBody>
      </p:sp>
      <p:pic>
        <p:nvPicPr>
          <p:cNvPr id="5" name="Picture 4">
            <a:extLst>
              <a:ext uri="{FF2B5EF4-FFF2-40B4-BE49-F238E27FC236}">
                <a16:creationId xmlns:a16="http://schemas.microsoft.com/office/drawing/2014/main" id="{76514443-6193-2EAB-0946-3DB9BB27D076}"/>
              </a:ext>
            </a:extLst>
          </p:cNvPr>
          <p:cNvPicPr>
            <a:picLocks noChangeAspect="1"/>
          </p:cNvPicPr>
          <p:nvPr/>
        </p:nvPicPr>
        <p:blipFill>
          <a:blip r:embed="rId3"/>
          <a:stretch>
            <a:fillRect/>
          </a:stretch>
        </p:blipFill>
        <p:spPr>
          <a:xfrm>
            <a:off x="4648200" y="3102144"/>
            <a:ext cx="7017006" cy="3016022"/>
          </a:xfrm>
          <a:prstGeom prst="rect">
            <a:avLst/>
          </a:prstGeom>
          <a:ln>
            <a:solidFill>
              <a:schemeClr val="tx1"/>
            </a:solidFill>
          </a:ln>
        </p:spPr>
      </p:pic>
    </p:spTree>
    <p:extLst>
      <p:ext uri="{BB962C8B-B14F-4D97-AF65-F5344CB8AC3E}">
        <p14:creationId xmlns:p14="http://schemas.microsoft.com/office/powerpoint/2010/main" val="1810949280"/>
      </p:ext>
    </p:extLst>
  </p:cSld>
  <p:clrMapOvr>
    <a:masterClrMapping/>
  </p:clrMapOvr>
</p:sld>
</file>

<file path=ppt/theme/theme1.xml><?xml version="1.0" encoding="utf-8"?>
<a:theme xmlns:a="http://schemas.openxmlformats.org/drawingml/2006/main" name="Theme2PT_11_14_2024">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Franklin Gothic Medium"/>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2PT_11_14_2024" id="{62F852CC-3320-4244-9CF1-A3638F56D625}" vid="{8CC065A4-8F2B-46DC-8FA1-8453EE6020A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52ff0146-47b4-4d51-8c1c-03266fcd63a2">
      <Terms xmlns="http://schemas.microsoft.com/office/infopath/2007/PartnerControls"/>
    </lcf76f155ced4ddcb4097134ff3c332f>
    <TaxCatchAll xmlns="cd03f174-a395-49eb-8ee9-8d943e22f40d" xsi:nil="true"/>
    <ForReference xmlns="52ff0146-47b4-4d51-8c1c-03266fcd63a2">false</ForRefere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B263BB87ED693489DF545C68D111AB5" ma:contentTypeVersion="18" ma:contentTypeDescription="Create a new document." ma:contentTypeScope="" ma:versionID="1cec4caab88798aa6c527385697c2251">
  <xsd:schema xmlns:xsd="http://www.w3.org/2001/XMLSchema" xmlns:xs="http://www.w3.org/2001/XMLSchema" xmlns:p="http://schemas.microsoft.com/office/2006/metadata/properties" xmlns:ns2="52ff0146-47b4-4d51-8c1c-03266fcd63a2" xmlns:ns3="cd03f174-a395-49eb-8ee9-8d943e22f40d" targetNamespace="http://schemas.microsoft.com/office/2006/metadata/properties" ma:root="true" ma:fieldsID="2ae390c631a92185dce381efc91d733f" ns2:_="" ns3:_="">
    <xsd:import namespace="52ff0146-47b4-4d51-8c1c-03266fcd63a2"/>
    <xsd:import namespace="cd03f174-a395-49eb-8ee9-8d943e22f40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ForReferenc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f0146-47b4-4d51-8c1c-03266fcd6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ForReference" ma:index="24" nillable="true" ma:displayName="For Reference" ma:default="0" ma:description="Yes/No if this file is important to understand the context and history of ZFETP." ma:format="Dropdown" ma:internalName="ForReference">
      <xsd:simpleType>
        <xsd:restriction base="dms:Boolean"/>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f174-a395-49eb-8ee9-8d943e22f40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7e551-fb76-4f25-8c56-d73644bbf5a5}" ma:internalName="TaxCatchAll" ma:showField="CatchAllData" ma:web="cd03f174-a395-49eb-8ee9-8d943e22f4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25D6E1A-3D91-4C9F-83AA-80465FADB110}">
  <ds:schemaRefs>
    <ds:schemaRef ds:uri="http://purl.org/dc/dcmitype/"/>
    <ds:schemaRef ds:uri="http://schemas.openxmlformats.org/package/2006/metadata/core-properties"/>
    <ds:schemaRef ds:uri="http://schemas.microsoft.com/office/infopath/2007/PartnerControls"/>
    <ds:schemaRef ds:uri="http://www.w3.org/XML/1998/namespace"/>
    <ds:schemaRef ds:uri="http://purl.org/dc/elements/1.1/"/>
    <ds:schemaRef ds:uri="http://schemas.microsoft.com/office/2006/documentManagement/types"/>
    <ds:schemaRef ds:uri="http://purl.org/dc/terms/"/>
    <ds:schemaRef ds:uri="cd03f174-a395-49eb-8ee9-8d943e22f40d"/>
    <ds:schemaRef ds:uri="52ff0146-47b4-4d51-8c1c-03266fcd63a2"/>
    <ds:schemaRef ds:uri="http://schemas.microsoft.com/office/2006/metadata/properties"/>
  </ds:schemaRefs>
</ds:datastoreItem>
</file>

<file path=customXml/itemProps2.xml><?xml version="1.0" encoding="utf-8"?>
<ds:datastoreItem xmlns:ds="http://schemas.openxmlformats.org/officeDocument/2006/customXml" ds:itemID="{9584240F-1848-4028-B397-9837A3D0E574}">
  <ds:schemaRefs>
    <ds:schemaRef ds:uri="http://schemas.microsoft.com/sharepoint/v3/contenttype/forms"/>
  </ds:schemaRefs>
</ds:datastoreItem>
</file>

<file path=customXml/itemProps3.xml><?xml version="1.0" encoding="utf-8"?>
<ds:datastoreItem xmlns:ds="http://schemas.openxmlformats.org/officeDocument/2006/customXml" ds:itemID="{0FA709AB-4FC5-424A-8EDF-7A198B19A719}"/>
</file>

<file path=docProps/app.xml><?xml version="1.0" encoding="utf-8"?>
<Properties xmlns="http://schemas.openxmlformats.org/officeDocument/2006/extended-properties" xmlns:vt="http://schemas.openxmlformats.org/officeDocument/2006/docPropsVTypes">
  <Template>Theme2PT_11_14_2024</Template>
  <TotalTime>25004</TotalTime>
  <Words>6702</Words>
  <Application>Microsoft Office PowerPoint</Application>
  <PresentationFormat>Widescreen</PresentationFormat>
  <Paragraphs>680</Paragraphs>
  <Slides>33</Slides>
  <Notes>33</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33</vt:i4>
      </vt:variant>
    </vt:vector>
  </HeadingPairs>
  <TitlesOfParts>
    <vt:vector size="45" baseType="lpstr">
      <vt:lpstr>ＭＳ Ｐゴシック</vt:lpstr>
      <vt:lpstr>Arial</vt:lpstr>
      <vt:lpstr>Arial Bold</vt:lpstr>
      <vt:lpstr>Arial Re</vt:lpstr>
      <vt:lpstr>Calibri</vt:lpstr>
      <vt:lpstr>Courier New</vt:lpstr>
      <vt:lpstr>Franklin Gothic Medium</vt:lpstr>
      <vt:lpstr>Franklin Gothic Medium Cond</vt:lpstr>
      <vt:lpstr>Symbol</vt:lpstr>
      <vt:lpstr>Times New Roman</vt:lpstr>
      <vt:lpstr>Wingdings</vt:lpstr>
      <vt:lpstr>Theme2PT_11_14_2024</vt:lpstr>
      <vt:lpstr>PowerPoint Presentation</vt:lpstr>
      <vt:lpstr>PowerPoint Presentation</vt:lpstr>
      <vt:lpstr>O que as auditorias à qualidade dos  dados encontraram?</vt:lpstr>
      <vt:lpstr>Utilização das constatações da auditoria da qualidade dos dados</vt:lpstr>
      <vt:lpstr>O método "Mas por quê? (1/2)</vt:lpstr>
      <vt:lpstr>O método "Mas por quê? (2/2)</vt:lpstr>
      <vt:lpstr>Etapas da análise do problema</vt:lpstr>
      <vt:lpstr>Surtos de antraz</vt:lpstr>
      <vt:lpstr>Antraz: Antecedentes</vt:lpstr>
      <vt:lpstr>Antraz humano: três tipos</vt:lpstr>
      <vt:lpstr>Antraz animal: Caraterísticas clínicas</vt:lpstr>
      <vt:lpstr>Antraz: Transmissão</vt:lpstr>
      <vt:lpstr>Escrever uma questão de problema</vt:lpstr>
      <vt:lpstr>Surtos recorrentes de carbúnculo</vt:lpstr>
      <vt:lpstr>Surtos recorrentes de  carbúnculo respostas</vt:lpstr>
      <vt:lpstr>Causas possíveis </vt:lpstr>
      <vt:lpstr>Diagrama de causa e efeito (”Espinha  de peixe") (1/2) </vt:lpstr>
      <vt:lpstr>Diagrama de causa e efeito (”Espinha  de peixe") (2/2) </vt:lpstr>
      <vt:lpstr>Diagrama de Espinha de peixe:  Surtos recorrentes de Antraz (1/2)</vt:lpstr>
      <vt:lpstr>Diagrama de Espinha de peixe:  Surtos recorrentes de Antraz (2/2) </vt:lpstr>
      <vt:lpstr>Classificar o grau de controle: Método TPN</vt:lpstr>
      <vt:lpstr>Diagrama de Espinha de peixe:  Surtos recorrentes de Antraz </vt:lpstr>
      <vt:lpstr>Determinar as causas principais a visar</vt:lpstr>
      <vt:lpstr>Diagrama de Espinha de peixe:  Surtos recorrentes de Antraz </vt:lpstr>
      <vt:lpstr>Plano de melhoria</vt:lpstr>
      <vt:lpstr>Surtos recorrentes de Antraz:  Planejamento de uma intervenção (1/2)</vt:lpstr>
      <vt:lpstr>Surtos recorrentes de Antraz:  Planejamento de uma intervenção (2/2)</vt:lpstr>
      <vt:lpstr>Surtos de antraz e Uma Só Saúde</vt:lpstr>
      <vt:lpstr>Explorar as causas (1/2)</vt:lpstr>
      <vt:lpstr>Explorar as causas (2/2)</vt:lpstr>
      <vt:lpstr>Etapas da análise do problema revisão</vt:lpstr>
      <vt:lpstr>Resumo</vt:lpstr>
      <vt:lpstr>Revisão dos objetivos</vt:lpstr>
    </vt:vector>
  </TitlesOfParts>
  <Company>EpiNorth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Matching in Case-Control Studies</dc:title>
  <dc:creator>Richard C. Dicker</dc:creator>
  <cp:keywords>, docId:F9DFF32D84B71532317D64E9683CF8C3</cp:keywords>
  <cp:lastModifiedBy>Gallagher, Darby (CDC/GHC/DGHP)</cp:lastModifiedBy>
  <cp:revision>572</cp:revision>
  <cp:lastPrinted>2019-05-08T21:06:41Z</cp:lastPrinted>
  <dcterms:created xsi:type="dcterms:W3CDTF">2005-08-29T16:54:09Z</dcterms:created>
  <dcterms:modified xsi:type="dcterms:W3CDTF">2026-01-22T15:05:34Z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af03ff0-41c5-4c41-b55e-fabb8fae94be_Enabled">
    <vt:lpwstr>true</vt:lpwstr>
  </property>
  <property fmtid="{D5CDD505-2E9C-101B-9397-08002B2CF9AE}" pid="3" name="MSIP_Label_8af03ff0-41c5-4c41-b55e-fabb8fae94be_SetDate">
    <vt:lpwstr>2021-05-20T22:34:16Z</vt:lpwstr>
  </property>
  <property fmtid="{D5CDD505-2E9C-101B-9397-08002B2CF9AE}" pid="4" name="MSIP_Label_8af03ff0-41c5-4c41-b55e-fabb8fae94be_Method">
    <vt:lpwstr>Privileged</vt:lpwstr>
  </property>
  <property fmtid="{D5CDD505-2E9C-101B-9397-08002B2CF9AE}" pid="5" name="MSIP_Label_8af03ff0-41c5-4c41-b55e-fabb8fae94be_Name">
    <vt:lpwstr>8af03ff0-41c5-4c41-b55e-fabb8fae94be</vt:lpwstr>
  </property>
  <property fmtid="{D5CDD505-2E9C-101B-9397-08002B2CF9AE}" pid="6" name="MSIP_Label_8af03ff0-41c5-4c41-b55e-fabb8fae94be_SiteId">
    <vt:lpwstr>9ce70869-60db-44fd-abe8-d2767077fc8f</vt:lpwstr>
  </property>
  <property fmtid="{D5CDD505-2E9C-101B-9397-08002B2CF9AE}" pid="7" name="MSIP_Label_8af03ff0-41c5-4c41-b55e-fabb8fae94be_ActionId">
    <vt:lpwstr>df93e2e0-81fb-4370-8777-59049549d7eb</vt:lpwstr>
  </property>
  <property fmtid="{D5CDD505-2E9C-101B-9397-08002B2CF9AE}" pid="8" name="MSIP_Label_8af03ff0-41c5-4c41-b55e-fabb8fae94be_ContentBits">
    <vt:lpwstr>0</vt:lpwstr>
  </property>
  <property fmtid="{D5CDD505-2E9C-101B-9397-08002B2CF9AE}" pid="9" name="ContentTypeId">
    <vt:lpwstr>0x010100BB263BB87ED693489DF545C68D111AB5</vt:lpwstr>
  </property>
  <property fmtid="{D5CDD505-2E9C-101B-9397-08002B2CF9AE}" pid="10" name="MediaServiceImageTags">
    <vt:lpwstr/>
  </property>
</Properties>
</file>